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39"/>
  </p:notesMasterIdLst>
  <p:handoutMasterIdLst>
    <p:handoutMasterId r:id="rId40"/>
  </p:handoutMasterIdLst>
  <p:sldIdLst>
    <p:sldId id="256" r:id="rId3"/>
    <p:sldId id="348" r:id="rId4"/>
    <p:sldId id="356" r:id="rId5"/>
    <p:sldId id="316" r:id="rId6"/>
    <p:sldId id="317" r:id="rId7"/>
    <p:sldId id="318" r:id="rId8"/>
    <p:sldId id="319" r:id="rId9"/>
    <p:sldId id="320" r:id="rId10"/>
    <p:sldId id="321" r:id="rId11"/>
    <p:sldId id="322" r:id="rId12"/>
    <p:sldId id="323" r:id="rId13"/>
    <p:sldId id="324" r:id="rId14"/>
    <p:sldId id="325" r:id="rId15"/>
    <p:sldId id="326" r:id="rId16"/>
    <p:sldId id="353" r:id="rId17"/>
    <p:sldId id="328" r:id="rId18"/>
    <p:sldId id="341" r:id="rId19"/>
    <p:sldId id="351" r:id="rId20"/>
    <p:sldId id="340" r:id="rId21"/>
    <p:sldId id="352" r:id="rId22"/>
    <p:sldId id="343" r:id="rId23"/>
    <p:sldId id="346" r:id="rId24"/>
    <p:sldId id="342" r:id="rId25"/>
    <p:sldId id="347" r:id="rId26"/>
    <p:sldId id="350" r:id="rId27"/>
    <p:sldId id="334" r:id="rId28"/>
    <p:sldId id="335" r:id="rId29"/>
    <p:sldId id="336" r:id="rId30"/>
    <p:sldId id="355" r:id="rId31"/>
    <p:sldId id="354" r:id="rId32"/>
    <p:sldId id="338" r:id="rId33"/>
    <p:sldId id="313" r:id="rId34"/>
    <p:sldId id="314" r:id="rId35"/>
    <p:sldId id="345" r:id="rId36"/>
    <p:sldId id="339" r:id="rId37"/>
    <p:sldId id="32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4B95BA6-DD3F-440E-860D-DE5B12A2D439}">
          <p14:sldIdLst>
            <p14:sldId id="256"/>
            <p14:sldId id="348"/>
            <p14:sldId id="356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</p14:sldIdLst>
        </p14:section>
        <p14:section name="Our work" id="{B022AD40-F095-4D34-B68E-1559EE7EBF86}">
          <p14:sldIdLst>
            <p14:sldId id="325"/>
            <p14:sldId id="326"/>
            <p14:sldId id="353"/>
            <p14:sldId id="328"/>
            <p14:sldId id="341"/>
            <p14:sldId id="351"/>
            <p14:sldId id="340"/>
            <p14:sldId id="352"/>
            <p14:sldId id="343"/>
            <p14:sldId id="346"/>
            <p14:sldId id="342"/>
            <p14:sldId id="347"/>
            <p14:sldId id="350"/>
          </p14:sldIdLst>
        </p14:section>
        <p14:section name="New Scheduler" id="{72CF4C10-202F-4CD7-87B1-D2A9B4F354E8}">
          <p14:sldIdLst>
            <p14:sldId id="334"/>
            <p14:sldId id="335"/>
            <p14:sldId id="336"/>
            <p14:sldId id="355"/>
            <p14:sldId id="354"/>
            <p14:sldId id="338"/>
          </p14:sldIdLst>
        </p14:section>
        <p14:section name="Hidden" id="{FCB711A0-DC27-4674-80F4-C1CB45E584A3}">
          <p14:sldIdLst>
            <p14:sldId id="313"/>
            <p14:sldId id="314"/>
            <p14:sldId id="345"/>
            <p14:sldId id="339"/>
            <p14:sldId id="3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6D6"/>
    <a:srgbClr val="D6320B"/>
    <a:srgbClr val="D69C0B"/>
    <a:srgbClr val="AEE2F0"/>
    <a:srgbClr val="D1EFF7"/>
    <a:srgbClr val="98DAEC"/>
    <a:srgbClr val="42BB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62" autoAdjust="0"/>
    <p:restoredTop sz="92127" autoAdjust="0"/>
  </p:normalViewPr>
  <p:slideViewPr>
    <p:cSldViewPr snapToGrid="0">
      <p:cViewPr varScale="1">
        <p:scale>
          <a:sx n="82" d="100"/>
          <a:sy n="82" d="100"/>
        </p:scale>
        <p:origin x="126" y="79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09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BF1833-6975-429C-9183-714EB1A6AB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79EA4-0F00-4A03-9719-9059B7A027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8881B-A1D3-4C57-8848-AF310D754CB8}" type="datetimeFigureOut">
              <a:rPr lang="en-GB" smtClean="0"/>
              <a:t>20/05/2020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9126B-56DF-43DC-B094-0F4771A20D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5EFCA-826E-4DA8-A8E8-34A90E1E6E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FC4F8-5E15-45FE-81BC-C5030EDBF54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63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E13D9-DB12-424B-A0B8-3D2EDA86849F}" type="datetimeFigureOut">
              <a:rPr lang="en-GB" smtClean="0"/>
              <a:t>20/05/2020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DCBAA-299B-4552-9387-24D12127C08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6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42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Example, three bundles.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7028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 reserves a whole block for the three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 creates three individual rigid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Limited-Preemptive creates three individual moldable bundles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90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4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6163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what variations does JLFP have with gang scheduling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38097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25618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7944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402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3214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817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76450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3877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goes first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has a deadline miss later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𝐽_2</a:t>
                </a:r>
                <a:r>
                  <a:rPr lang="en-GB" dirty="0"/>
                  <a:t> goes first then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has a deadline miss later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7455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79127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6099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Multiple related threads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Execute them together as a “gang”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Form a single job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802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Gang looks worse but it actually has advantages: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be pre-empted  when waiting for synchronization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busy wait and for the reply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5847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load the same data multiple times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load the data once for all the jobs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This is more evident in non-preemptive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3451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0370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0539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672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Introduced in high-performance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Real-time: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Fixed-priority is not predictable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Fully-preemptive solutions: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Optimal scheduler for rigid gang but high number of preemptions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Moldable scheduler using moldable property to match deadlines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Precedence constraints modelled as a succession of bundles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LP definition  comes from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025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20/05/2020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BB01-B048-446F-8BEE-C07156F2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8E65C-5860-4424-AE89-3F6DBD598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628A-7F7E-4580-A1EE-64CAE206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CEA-79DB-4B06-B53C-1515C6E9AA2A}" type="datetime1">
              <a:rPr lang="en-GB" smtClean="0"/>
              <a:t>20/05/2020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5580-58FE-43BE-B895-CA3E6875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C36F-B23F-4B27-9039-852F5352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28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473C-BE99-411A-83AD-5B1DFB65C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74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ADB4E-125B-42BD-B566-03D639C01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74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8456-E8FC-4ADC-8BEA-5FBDE793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A314-3A0B-49C4-ADB0-F8BBA4139E56}" type="datetime1">
              <a:rPr lang="en-GB" smtClean="0"/>
              <a:t>20/05/2020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0067-5992-46B9-8A1E-65391BF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1E721-8B08-43CD-8518-0CF29AD1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3699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20/05/2020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20/05/2020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20/05/2020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20/05/2020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C87D-B880-4ADC-9124-17E79F7C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DECED-6865-4FD7-BB30-426F238C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25AF-0E82-462A-AB18-7ACDD06A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6FE2-9B88-4810-AC3E-E01CD02C2930}" type="datetime1">
              <a:rPr lang="en-GB" smtClean="0"/>
              <a:t>20/05/2020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A38D-B0F1-4A35-BBF0-84603F5E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9E72C-AFBB-463F-B3B8-897E775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53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F30C-D9EF-417A-BB30-C0B601FB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EA1D-39E1-4785-8201-0961743FE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CD81D-F987-43E1-AC04-2BFEFFE04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62BAA-AFFB-4046-94FC-A09C776F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8621-535E-44A6-A126-3F2534EA9A7B}" type="datetime1">
              <a:rPr lang="en-GB" smtClean="0"/>
              <a:t>20/05/2020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151EF-F1F8-4ADF-959C-C8EF498A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413FE-70D7-470C-8DC9-4BA3847F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04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C267-B81A-4C16-9004-87C3882B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34182-1CD1-40F5-90BF-E8F9CDD3C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72BB1-CEE4-4E26-8222-1FC52BCA6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7"/>
            <a:ext cx="5157787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5AB69-5642-487F-9997-20B7F2C32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DEA59-EB79-43FA-904D-D27398644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7"/>
            <a:ext cx="5183188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2370-C2D2-4438-90C7-050F3B51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5B32-CFB7-415D-9B96-9BE2AE3D1AAC}" type="datetime1">
              <a:rPr lang="en-GB" smtClean="0"/>
              <a:t>20/05/2020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7980-2559-4526-8EE5-3238452B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08436-8756-4349-9068-BEE3BD15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82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20/05/2020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6AFF6-E170-4FB6-8215-E7848DAE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DBC3F-8614-44B4-9683-36A45BFFB7A1}" type="datetime1">
              <a:rPr lang="en-GB" smtClean="0"/>
              <a:t>20/05/2020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4BEC0-D301-4E8D-94B6-66BFACB9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DD39B-ACC9-4BE5-809C-0D27E799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79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DCB2-6C57-4AE3-B3BB-390832D8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C0D1-D794-4975-9F3C-C648CDF04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A1876-7E30-4830-8465-8C5824ECB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A4FF7-E52B-4408-AE09-8519152B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1C06-D056-41B0-9F5F-5E90B83401B6}" type="datetime1">
              <a:rPr lang="en-GB" smtClean="0"/>
              <a:t>20/05/2020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C2A34-DEA4-4413-9660-F204588D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2AEC1-AA5A-45AB-A580-859BE5F8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9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7212-D3D5-4E17-A2C0-D17F4C07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5672D-5E2D-4B29-95E2-049C8F57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44F36-3489-4D6F-B147-9160D37F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0233F-A86A-4775-BDFA-70A392D3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FB93-9673-43A0-BDFE-39DE919D7FF9}" type="datetime1">
              <a:rPr lang="en-GB" smtClean="0"/>
              <a:t>20/05/2020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2DFFC-202E-4369-80FE-B7AF6CA5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FED85-59B0-4EC4-894D-5395D2AE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18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12192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6046"/>
            <a:ext cx="105156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0765" y="6356352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20/05/2020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alphaModFix/>
          </a:blip>
          <a:srcRect r="47852"/>
          <a:stretch>
            <a:fillRect/>
          </a:stretch>
        </p:blipFill>
        <p:spPr>
          <a:xfrm>
            <a:off x="10840179" y="6224400"/>
            <a:ext cx="1260000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133005" y="6264910"/>
            <a:ext cx="11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400">
                <a:solidFill>
                  <a:schemeClr val="bg1"/>
                </a:solidFill>
              </a:rPr>
              <a:t>J</a:t>
            </a:r>
            <a:r>
              <a:rPr lang="en-GB" sz="1400" dirty="0">
                <a:solidFill>
                  <a:schemeClr val="bg1"/>
                </a:solidFill>
              </a:rPr>
              <a:t>o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n</a:t>
            </a:r>
            <a:endParaRPr lang="en-150" sz="140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M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r</a:t>
            </a:r>
            <a:r>
              <a:rPr lang="en-150" sz="1400">
                <a:solidFill>
                  <a:schemeClr val="bg1"/>
                </a:solidFill>
              </a:rPr>
              <a:t>c</a:t>
            </a:r>
            <a:r>
              <a:rPr lang="en-GB" sz="1400" dirty="0">
                <a:solidFill>
                  <a:schemeClr val="bg1"/>
                </a:solidFill>
              </a:rPr>
              <a:t>è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g</a:t>
            </a:r>
            <a:r>
              <a:rPr lang="en-GB" sz="1400" dirty="0">
                <a:solidFill>
                  <a:schemeClr val="bg1"/>
                </a:solidFill>
              </a:rPr>
              <a:t>u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00A6D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12192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6044"/>
            <a:ext cx="105156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0764" y="6356350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20/05/2020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lum/>
            <a:alphaModFix/>
          </a:blip>
          <a:srcRect r="47852"/>
          <a:stretch>
            <a:fillRect/>
          </a:stretch>
        </p:blipFill>
        <p:spPr>
          <a:xfrm>
            <a:off x="10840179" y="6224400"/>
            <a:ext cx="1260000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133005" y="6264910"/>
            <a:ext cx="11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400">
                <a:solidFill>
                  <a:schemeClr val="bg1"/>
                </a:solidFill>
              </a:rPr>
              <a:t>J</a:t>
            </a:r>
            <a:r>
              <a:rPr lang="en-GB" sz="1400" dirty="0">
                <a:solidFill>
                  <a:schemeClr val="bg1"/>
                </a:solidFill>
              </a:rPr>
              <a:t>o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n</a:t>
            </a:r>
            <a:endParaRPr lang="en-150" sz="140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M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r</a:t>
            </a:r>
            <a:r>
              <a:rPr lang="en-150" sz="1400">
                <a:solidFill>
                  <a:schemeClr val="bg1"/>
                </a:solidFill>
              </a:rPr>
              <a:t>c</a:t>
            </a:r>
            <a:r>
              <a:rPr lang="en-GB" sz="1400" dirty="0">
                <a:solidFill>
                  <a:schemeClr val="bg1"/>
                </a:solidFill>
              </a:rPr>
              <a:t>è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g</a:t>
            </a:r>
            <a:r>
              <a:rPr lang="en-GB" sz="1400" dirty="0">
                <a:solidFill>
                  <a:schemeClr val="bg1"/>
                </a:solidFill>
              </a:rPr>
              <a:t>u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A6D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bricks.stackexchange.com/questions/1432/how-to-build-bridge-using-4-5-12v-train-rails-from-1969-lego-brochur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4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40.png"/><Relationship Id="rId3" Type="http://schemas.openxmlformats.org/officeDocument/2006/relationships/image" Target="../media/image440.png"/><Relationship Id="rId7" Type="http://schemas.openxmlformats.org/officeDocument/2006/relationships/image" Target="../media/image47.png"/><Relationship Id="rId12" Type="http://schemas.openxmlformats.org/officeDocument/2006/relationships/image" Target="../media/image530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57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png"/><Relationship Id="rId11" Type="http://schemas.openxmlformats.org/officeDocument/2006/relationships/image" Target="../media/image520.png"/><Relationship Id="rId5" Type="http://schemas.openxmlformats.org/officeDocument/2006/relationships/image" Target="../media/image44.png"/><Relationship Id="rId15" Type="http://schemas.openxmlformats.org/officeDocument/2006/relationships/image" Target="../media/image560.png"/><Relationship Id="rId10" Type="http://schemas.openxmlformats.org/officeDocument/2006/relationships/image" Target="../media/image510.png"/><Relationship Id="rId4" Type="http://schemas.openxmlformats.org/officeDocument/2006/relationships/image" Target="../media/image43.png"/><Relationship Id="rId9" Type="http://schemas.openxmlformats.org/officeDocument/2006/relationships/image" Target="../media/image500.png"/><Relationship Id="rId14" Type="http://schemas.openxmlformats.org/officeDocument/2006/relationships/image" Target="../media/image55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66.png"/><Relationship Id="rId3" Type="http://schemas.openxmlformats.org/officeDocument/2006/relationships/image" Target="../media/image440.png"/><Relationship Id="rId7" Type="http://schemas.openxmlformats.org/officeDocument/2006/relationships/image" Target="../media/image51.png"/><Relationship Id="rId12" Type="http://schemas.openxmlformats.org/officeDocument/2006/relationships/image" Target="../media/image650.png"/><Relationship Id="rId17" Type="http://schemas.openxmlformats.org/officeDocument/2006/relationships/image" Target="../media/image57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56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0.png"/><Relationship Id="rId11" Type="http://schemas.openxmlformats.org/officeDocument/2006/relationships/image" Target="../media/image640.png"/><Relationship Id="rId5" Type="http://schemas.openxmlformats.org/officeDocument/2006/relationships/image" Target="../media/image49.png"/><Relationship Id="rId15" Type="http://schemas.openxmlformats.org/officeDocument/2006/relationships/image" Target="../media/image550.png"/><Relationship Id="rId10" Type="http://schemas.openxmlformats.org/officeDocument/2006/relationships/image" Target="../media/image630.png"/><Relationship Id="rId4" Type="http://schemas.openxmlformats.org/officeDocument/2006/relationships/image" Target="../media/image43.png"/><Relationship Id="rId9" Type="http://schemas.openxmlformats.org/officeDocument/2006/relationships/image" Target="../media/image53.png"/><Relationship Id="rId14" Type="http://schemas.openxmlformats.org/officeDocument/2006/relationships/image" Target="../media/image54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3.png"/><Relationship Id="rId18" Type="http://schemas.openxmlformats.org/officeDocument/2006/relationships/image" Target="../media/image69.png"/><Relationship Id="rId3" Type="http://schemas.openxmlformats.org/officeDocument/2006/relationships/image" Target="../media/image54.png"/><Relationship Id="rId21" Type="http://schemas.openxmlformats.org/officeDocument/2006/relationships/image" Target="../media/image210.png"/><Relationship Id="rId7" Type="http://schemas.openxmlformats.org/officeDocument/2006/relationships/image" Target="../media/image58.png"/><Relationship Id="rId12" Type="http://schemas.openxmlformats.org/officeDocument/2006/relationships/image" Target="../media/image130.png"/><Relationship Id="rId17" Type="http://schemas.openxmlformats.org/officeDocument/2006/relationships/image" Target="../media/image68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67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5.png"/><Relationship Id="rId23" Type="http://schemas.openxmlformats.org/officeDocument/2006/relationships/image" Target="../media/image230.png"/><Relationship Id="rId10" Type="http://schemas.openxmlformats.org/officeDocument/2006/relationships/image" Target="../media/image61.png"/><Relationship Id="rId19" Type="http://schemas.openxmlformats.org/officeDocument/2006/relationships/image" Target="../media/image180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4.png"/><Relationship Id="rId22" Type="http://schemas.openxmlformats.org/officeDocument/2006/relationships/image" Target="../media/image2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7C53-EBEA-4664-8702-AA18DE2C1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Scheduling Analysis of Limited-Preemptive M</a:t>
            </a:r>
            <a:r>
              <a:rPr lang="en-150" noProof="0" dirty="0"/>
              <a:t>o</a:t>
            </a:r>
            <a:r>
              <a:rPr lang="en-GB" noProof="0" dirty="0"/>
              <a:t>l</a:t>
            </a:r>
            <a:r>
              <a:rPr lang="en-150" noProof="0" dirty="0"/>
              <a:t>d</a:t>
            </a:r>
            <a:r>
              <a:rPr lang="en-GB" noProof="0" dirty="0"/>
              <a:t>a</a:t>
            </a:r>
            <a:r>
              <a:rPr lang="en-150" noProof="0" dirty="0"/>
              <a:t>b</a:t>
            </a:r>
            <a:r>
              <a:rPr lang="en-GB" noProof="0" dirty="0"/>
              <a:t>l</a:t>
            </a:r>
            <a:r>
              <a:rPr lang="en-150" noProof="0" dirty="0"/>
              <a:t>e</a:t>
            </a:r>
            <a:r>
              <a:rPr lang="en-GB" noProof="0" dirty="0"/>
              <a:t> Gang Tasks</a:t>
            </a:r>
            <a:endParaRPr lang="en-GB" b="1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E3B9B-6215-43CC-87C3-A955B632325E}"/>
              </a:ext>
            </a:extLst>
          </p:cNvPr>
          <p:cNvSpPr txBox="1"/>
          <p:nvPr/>
        </p:nvSpPr>
        <p:spPr>
          <a:xfrm>
            <a:off x="4057477" y="5747350"/>
            <a:ext cx="407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20</a:t>
            </a:r>
            <a:r>
              <a:rPr lang="en-GB" baseline="30000" dirty="0"/>
              <a:t>th</a:t>
            </a:r>
            <a:r>
              <a:rPr lang="en-GB" dirty="0"/>
              <a:t> of May</a:t>
            </a:r>
            <a:r>
              <a:rPr lang="en-150" dirty="0"/>
              <a:t>, 2020</a:t>
            </a:r>
            <a:endParaRPr lang="en-GB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0D7EC06-78C5-4612-BDC9-60717D381D56}"/>
              </a:ext>
            </a:extLst>
          </p:cNvPr>
          <p:cNvSpPr txBox="1">
            <a:spLocks/>
          </p:cNvSpPr>
          <p:nvPr/>
        </p:nvSpPr>
        <p:spPr>
          <a:xfrm>
            <a:off x="7991912" y="3777179"/>
            <a:ext cx="2562139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Geoffrey Nelissen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5484DE7-4255-4220-AEE5-E46B6C12CE63}"/>
              </a:ext>
            </a:extLst>
          </p:cNvPr>
          <p:cNvSpPr txBox="1">
            <a:spLocks/>
          </p:cNvSpPr>
          <p:nvPr/>
        </p:nvSpPr>
        <p:spPr>
          <a:xfrm>
            <a:off x="7991913" y="4211660"/>
            <a:ext cx="2562139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Mitra Nasri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54808-BE4F-46C9-903F-9981A57E2434}"/>
              </a:ext>
            </a:extLst>
          </p:cNvPr>
          <p:cNvGrpSpPr/>
          <p:nvPr/>
        </p:nvGrpSpPr>
        <p:grpSpPr>
          <a:xfrm>
            <a:off x="1126396" y="3601613"/>
            <a:ext cx="2562139" cy="837577"/>
            <a:chOff x="2252792" y="3601191"/>
            <a:chExt cx="2562139" cy="837577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303CF2CC-A6AE-4A40-9685-613E4A3C224C}"/>
                </a:ext>
              </a:extLst>
            </p:cNvPr>
            <p:cNvSpPr txBox="1">
              <a:spLocks/>
            </p:cNvSpPr>
            <p:nvPr/>
          </p:nvSpPr>
          <p:spPr>
            <a:xfrm>
              <a:off x="2252792" y="3601191"/>
              <a:ext cx="2562139" cy="39951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150" dirty="0"/>
                <a:t>Joan Marcè i Igual</a:t>
              </a:r>
              <a:endParaRPr lang="en-GB" dirty="0"/>
            </a:p>
          </p:txBody>
        </p:sp>
        <p:pic>
          <p:nvPicPr>
            <p:cNvPr id="9" name="Picture 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FB814C4-0B1A-4F92-9A25-63F1FE366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436" y="3980968"/>
              <a:ext cx="1208852" cy="4578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932CA7-2A3D-4DB8-A419-298BDC4F3B92}"/>
              </a:ext>
            </a:extLst>
          </p:cNvPr>
          <p:cNvSpPr txBox="1"/>
          <p:nvPr/>
        </p:nvSpPr>
        <p:spPr>
          <a:xfrm>
            <a:off x="6096000" y="3777179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Daily Supervisor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69EE60-F1D3-4453-95A4-33E271149A1C}"/>
              </a:ext>
            </a:extLst>
          </p:cNvPr>
          <p:cNvSpPr txBox="1"/>
          <p:nvPr/>
        </p:nvSpPr>
        <p:spPr>
          <a:xfrm>
            <a:off x="6096000" y="4211660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Co-supervisor</a:t>
            </a:r>
          </a:p>
        </p:txBody>
      </p:sp>
    </p:spTree>
    <p:extLst>
      <p:ext uri="{BB962C8B-B14F-4D97-AF65-F5344CB8AC3E}">
        <p14:creationId xmlns:p14="http://schemas.microsoft.com/office/powerpoint/2010/main" val="229713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AD00-8EE4-4735-BEDE-BEB1F93D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Previous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9BE75-4890-4E9C-B99F-CDE75D2B9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Introduced in the context of high-performance computing</a:t>
            </a:r>
            <a:r>
              <a:rPr lang="en-GB" baseline="30000" noProof="0" dirty="0"/>
              <a:t>[1]</a:t>
            </a:r>
          </a:p>
          <a:p>
            <a:r>
              <a:rPr lang="en-GB" noProof="0" dirty="0"/>
              <a:t>In real-time:</a:t>
            </a:r>
          </a:p>
          <a:p>
            <a:pPr lvl="1"/>
            <a:r>
              <a:rPr lang="en-GB" noProof="0" dirty="0"/>
              <a:t>We know that JLFP scheduler is not predictable/sustainable</a:t>
            </a:r>
            <a:r>
              <a:rPr lang="en-GB" baseline="30000" noProof="0" dirty="0"/>
              <a:t>[2]</a:t>
            </a:r>
          </a:p>
          <a:p>
            <a:pPr lvl="1"/>
            <a:r>
              <a:rPr lang="en-GB" noProof="0" dirty="0"/>
              <a:t>Most of the work is focused in fully-preemptive solutions:</a:t>
            </a:r>
          </a:p>
          <a:p>
            <a:pPr lvl="2"/>
            <a:r>
              <a:rPr lang="en-GB" noProof="0" dirty="0"/>
              <a:t>Optimal scheduler for rigid gang (DP-Fair)</a:t>
            </a:r>
            <a:r>
              <a:rPr lang="en-GB" baseline="30000" noProof="0" dirty="0"/>
              <a:t>[3]</a:t>
            </a:r>
          </a:p>
          <a:p>
            <a:pPr lvl="2"/>
            <a:r>
              <a:rPr lang="en-GB" noProof="0" dirty="0"/>
              <a:t>Moldable scheduler</a:t>
            </a:r>
            <a:r>
              <a:rPr lang="en-GB" baseline="30000" noProof="0" dirty="0"/>
              <a:t>[4]</a:t>
            </a:r>
          </a:p>
          <a:p>
            <a:pPr lvl="1"/>
            <a:r>
              <a:rPr lang="en-GB" noProof="0" dirty="0">
                <a:solidFill>
                  <a:schemeClr val="accent2">
                    <a:lumMod val="75000"/>
                  </a:schemeClr>
                </a:solidFill>
              </a:rPr>
              <a:t>Bundled scheduling</a:t>
            </a:r>
            <a:r>
              <a:rPr lang="en-GB" baseline="30000" noProof="0" dirty="0"/>
              <a:t>[5]</a:t>
            </a:r>
          </a:p>
          <a:p>
            <a:pPr lvl="2"/>
            <a:r>
              <a:rPr lang="en-GB" noProof="0" dirty="0"/>
              <a:t>Tasks with precedence constraints modelled as a succession of bundles</a:t>
            </a:r>
          </a:p>
          <a:p>
            <a:pPr lvl="2"/>
            <a:r>
              <a:rPr lang="en-GB" noProof="0" dirty="0"/>
              <a:t>Our limited-preemptive definition comes from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137C-F653-40C2-B18A-E7333D55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10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BDFA7-9760-4F17-BA63-549C8364FEE0}"/>
              </a:ext>
            </a:extLst>
          </p:cNvPr>
          <p:cNvSpPr txBox="1"/>
          <p:nvPr/>
        </p:nvSpPr>
        <p:spPr>
          <a:xfrm>
            <a:off x="1965435" y="6230227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Ousterhout, 1982</a:t>
            </a:r>
            <a:endParaRPr lang="en-GB" sz="1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CB406-3919-47F1-9CDC-EA2140840398}"/>
              </a:ext>
            </a:extLst>
          </p:cNvPr>
          <p:cNvSpPr/>
          <p:nvPr/>
        </p:nvSpPr>
        <p:spPr>
          <a:xfrm>
            <a:off x="1970201" y="6509688"/>
            <a:ext cx="223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[2]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Goossens et al., 2010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A36A-725C-4698-8AB5-96B138DAB20A}"/>
              </a:ext>
            </a:extLst>
          </p:cNvPr>
          <p:cNvSpPr txBox="1"/>
          <p:nvPr/>
        </p:nvSpPr>
        <p:spPr>
          <a:xfrm>
            <a:off x="4204139" y="6231435"/>
            <a:ext cx="2233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aseline="3000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[</a:t>
            </a:r>
            <a:r>
              <a:rPr lang="en-150" dirty="0"/>
              <a:t>3</a:t>
            </a:r>
            <a:r>
              <a:rPr lang="en-GB" dirty="0"/>
              <a:t>]</a:t>
            </a:r>
            <a:r>
              <a:rPr lang="en-GB" baseline="0" dirty="0"/>
              <a:t>Goossens et al.,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EE6-C2FA-4ABD-9DE7-114CBD552E90}"/>
              </a:ext>
            </a:extLst>
          </p:cNvPr>
          <p:cNvSpPr/>
          <p:nvPr/>
        </p:nvSpPr>
        <p:spPr>
          <a:xfrm>
            <a:off x="4204139" y="6505185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</a:t>
            </a:r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4</a:t>
            </a:r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Berten et al., 2011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952FAB-C182-4EE4-9293-695C1BDAB1CE}"/>
              </a:ext>
            </a:extLst>
          </p:cNvPr>
          <p:cNvSpPr/>
          <p:nvPr/>
        </p:nvSpPr>
        <p:spPr>
          <a:xfrm>
            <a:off x="6438076" y="6230227"/>
            <a:ext cx="198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[4]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</p:spTree>
    <p:extLst>
      <p:ext uri="{BB962C8B-B14F-4D97-AF65-F5344CB8AC3E}">
        <p14:creationId xmlns:p14="http://schemas.microsoft.com/office/powerpoint/2010/main" val="194814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4D4B-C6E4-46E8-800B-B31B15B9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Summarizing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3402A-A4A9-4664-BAE6-9AF34DA4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11</a:t>
            </a:fld>
            <a:endParaRPr lang="en-GB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0A419C-D1B9-49FD-B4F6-0F3B21314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42" y="1597572"/>
            <a:ext cx="11208316" cy="41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19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1511-9365-4A7D-80BF-399D510B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Summarizing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64231-F9F9-4019-AF12-1BDB268D5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Rigid gang reserves the whole block</a:t>
            </a:r>
          </a:p>
          <a:p>
            <a:r>
              <a:rPr lang="en-GB" noProof="0" dirty="0"/>
              <a:t>Bundled creates multiple rigid blocks with dependencies</a:t>
            </a:r>
          </a:p>
          <a:p>
            <a:r>
              <a:rPr lang="en-GB" noProof="0" dirty="0"/>
              <a:t>Limited-Preemptive tries to schedule these blocks in a moldable way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52D5A4-DDCF-4A61-922F-712272E1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12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EDF3EB-DBDB-4A69-B86A-776206493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6469" y="3134713"/>
            <a:ext cx="7039062" cy="2543962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18F33F-3409-43F1-855B-E3F83ED81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469" y="3134713"/>
            <a:ext cx="7039062" cy="2543962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69E881-857F-4867-8011-F4A9B6CF8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469" y="3134713"/>
            <a:ext cx="7039062" cy="25439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D20F7C-FC84-411B-AAED-2E85828F02C1}"/>
              </a:ext>
            </a:extLst>
          </p:cNvPr>
          <p:cNvSpPr txBox="1"/>
          <p:nvPr/>
        </p:nvSpPr>
        <p:spPr>
          <a:xfrm>
            <a:off x="4409090" y="567867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R</a:t>
            </a:r>
            <a:r>
              <a:rPr lang="en-GB" dirty="0"/>
              <a:t>i</a:t>
            </a:r>
            <a:r>
              <a:rPr lang="en-150"/>
              <a:t>g</a:t>
            </a:r>
            <a:r>
              <a:rPr lang="en-GB" dirty="0"/>
              <a:t>i</a:t>
            </a:r>
            <a:r>
              <a:rPr lang="en-150"/>
              <a:t>d </a:t>
            </a:r>
            <a:r>
              <a:rPr lang="en-GB" dirty="0"/>
              <a:t>g</a:t>
            </a:r>
            <a:r>
              <a:rPr lang="en-150"/>
              <a:t>a</a:t>
            </a:r>
            <a:r>
              <a:rPr lang="en-GB" dirty="0"/>
              <a:t>n</a:t>
            </a:r>
            <a:r>
              <a:rPr lang="en-150"/>
              <a:t>g scheduling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03E46-F4C6-4DF4-AE16-7C4911136C91}"/>
              </a:ext>
            </a:extLst>
          </p:cNvPr>
          <p:cNvSpPr txBox="1"/>
          <p:nvPr/>
        </p:nvSpPr>
        <p:spPr>
          <a:xfrm>
            <a:off x="4409090" y="5677400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</a:t>
            </a:r>
            <a:r>
              <a:rPr lang="en-150"/>
              <a:t>u</a:t>
            </a:r>
            <a:r>
              <a:rPr lang="en-GB" dirty="0"/>
              <a:t>n</a:t>
            </a:r>
            <a:r>
              <a:rPr lang="en-150"/>
              <a:t>d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 </a:t>
            </a:r>
            <a:r>
              <a:rPr lang="en-GB" dirty="0"/>
              <a:t>m</a:t>
            </a:r>
            <a:r>
              <a:rPr lang="en-150"/>
              <a:t>o</a:t>
            </a:r>
            <a:r>
              <a:rPr lang="en-GB" dirty="0"/>
              <a:t>d</a:t>
            </a:r>
            <a:r>
              <a:rPr lang="en-150"/>
              <a:t>e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81545-FCAD-40C3-B4A0-EEF1D4D4FC55}"/>
              </a:ext>
            </a:extLst>
          </p:cNvPr>
          <p:cNvSpPr txBox="1"/>
          <p:nvPr/>
        </p:nvSpPr>
        <p:spPr>
          <a:xfrm>
            <a:off x="4409090" y="5677400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m</a:t>
            </a:r>
            <a:r>
              <a:rPr lang="en-150"/>
              <a:t>i</a:t>
            </a:r>
            <a:r>
              <a:rPr lang="en-GB" dirty="0"/>
              <a:t>t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-Preemptive scheduling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906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  <p:bldP spid="12" grpId="0"/>
      <p:bldP spid="12" grpId="1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59A8-BEC8-45A9-8006-AA2FD692E2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Our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6F23-A0F0-42D4-8D10-191E659FA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105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0C6E-572A-41C8-A2C6-BE42B94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924B-E360-4C4B-A683-0F4EB1C76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Design </a:t>
            </a:r>
            <a:r>
              <a:rPr lang="en-GB" dirty="0"/>
              <a:t>an accurate </a:t>
            </a:r>
            <a:r>
              <a:rPr lang="en-GB" noProof="0" dirty="0"/>
              <a:t>schedulability analysis for limited-preemptive moldable gang tasks with schedule abstraction graph</a:t>
            </a:r>
          </a:p>
          <a:p>
            <a:r>
              <a:rPr lang="en-GB" noProof="0" dirty="0"/>
              <a:t>Propose a new scheduling algorithm to improve the schedulability of limited-preemptive moldable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A1E5-3AAC-4F49-9C97-80AE9715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BF688-124D-4173-B602-86A9128D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for gang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2E5FC-0FFF-4922-8AE0-D0640504B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Adaptation of JLFP for gang tasks</a:t>
            </a:r>
          </a:p>
          <a:p>
            <a:r>
              <a:rPr lang="en-GB" dirty="0"/>
              <a:t>Changes required in SAG to model gang tasks</a:t>
            </a:r>
          </a:p>
          <a:p>
            <a:r>
              <a:rPr lang="en-GB" dirty="0"/>
              <a:t>Testing method</a:t>
            </a:r>
          </a:p>
          <a:p>
            <a:pPr lvl="1"/>
            <a:r>
              <a:rPr lang="en-GB" dirty="0"/>
              <a:t>Generate tasks</a:t>
            </a:r>
          </a:p>
          <a:p>
            <a:pPr lvl="1"/>
            <a:r>
              <a:rPr lang="en-GB" dirty="0"/>
              <a:t>Execute them without any variation and expect the same results as the simulator</a:t>
            </a:r>
          </a:p>
          <a:p>
            <a:r>
              <a:rPr lang="en-GB" dirty="0"/>
              <a:t>Issues identified</a:t>
            </a:r>
          </a:p>
          <a:p>
            <a:pPr lvl="1"/>
            <a:r>
              <a:rPr lang="en-GB" dirty="0"/>
              <a:t>The definition of certainly running jobs was not strict enough</a:t>
            </a:r>
          </a:p>
          <a:p>
            <a:pPr lvl="1"/>
            <a:r>
              <a:rPr lang="en-GB" dirty="0"/>
              <a:t>Precedence constraints is too pessimistic</a:t>
            </a:r>
          </a:p>
          <a:p>
            <a:pPr lvl="1"/>
            <a:r>
              <a:rPr lang="en-GB" dirty="0"/>
              <a:t>The first implementation of gang scheduling was too pessimistic. It is now fixed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4A5AC-391C-4768-9B8D-182B1D635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5834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D1C0C-45E5-4B3D-A9D8-ACEB28DA6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Adaptation of JLFP scheduler for gang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D81FD-2868-4882-8387-BDCBDC704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Based on Global JLFP scheduler</a:t>
            </a:r>
          </a:p>
          <a:p>
            <a:pPr lvl="1"/>
            <a:r>
              <a:rPr lang="en-GB" noProof="0" dirty="0"/>
              <a:t>Work conserving scheduler</a:t>
            </a:r>
          </a:p>
          <a:p>
            <a:pPr lvl="1"/>
            <a:r>
              <a:rPr lang="en-GB" noProof="0" dirty="0"/>
              <a:t>Job with highest priority goes first</a:t>
            </a:r>
          </a:p>
          <a:p>
            <a:pPr lvl="1"/>
            <a:r>
              <a:rPr lang="en-GB" noProof="0" dirty="0"/>
              <a:t>All the predecessors of a job must have finished before it can start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48599-EA99-438D-8DCB-B9F33B71A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126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Previously a state was created for every schedulable job</a:t>
            </a:r>
          </a:p>
          <a:p>
            <a:r>
              <a:rPr lang="en-GB" dirty="0"/>
              <a:t>Now a state is created for every job and possible number of cores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17</a:t>
            </a:fld>
            <a:endParaRPr lang="en-GB" dirty="0"/>
          </a:p>
        </p:txBody>
      </p:sp>
      <p:pic>
        <p:nvPicPr>
          <p:cNvPr id="6" name="sag_cores" descr="A close up of a logo&#10;&#10;Description automatically generated">
            <a:extLst>
              <a:ext uri="{FF2B5EF4-FFF2-40B4-BE49-F238E27FC236}">
                <a16:creationId xmlns:a16="http://schemas.microsoft.com/office/drawing/2014/main" id="{3CE617E3-D05E-40B8-B7AA-2F717297F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554" y="2955459"/>
            <a:ext cx="3591840" cy="3006214"/>
          </a:xfrm>
          <a:prstGeom prst="rect">
            <a:avLst/>
          </a:prstGeom>
        </p:spPr>
      </p:pic>
      <p:pic>
        <p:nvPicPr>
          <p:cNvPr id="8" name="sag_single" descr="A close up of a mans face&#10;&#10;Description automatically generated">
            <a:extLst>
              <a:ext uri="{FF2B5EF4-FFF2-40B4-BE49-F238E27FC236}">
                <a16:creationId xmlns:a16="http://schemas.microsoft.com/office/drawing/2014/main" id="{F743A6F8-A586-4023-AE1A-75A672FE1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03" y="2955459"/>
            <a:ext cx="3591840" cy="300621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FC9F90-FA0F-4CF3-8351-2D2B5E7F9E94}"/>
              </a:ext>
            </a:extLst>
          </p:cNvPr>
          <p:cNvCxnSpPr>
            <a:cxnSpLocks/>
          </p:cNvCxnSpPr>
          <p:nvPr/>
        </p:nvCxnSpPr>
        <p:spPr>
          <a:xfrm>
            <a:off x="5015111" y="4544850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03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368AE-E15E-4A70-9844-7698C52D9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A42EC-D3A0-411F-9C4B-3B5B2A958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Generate gang task sets</a:t>
            </a:r>
          </a:p>
          <a:p>
            <a:r>
              <a:rPr lang="en-GB" dirty="0"/>
              <a:t>Make sure that they are schedulable without any variation by using a simulator</a:t>
            </a:r>
          </a:p>
          <a:p>
            <a:r>
              <a:rPr lang="en-GB" dirty="0"/>
              <a:t>Compare results with SAG results</a:t>
            </a:r>
          </a:p>
          <a:p>
            <a:pPr lvl="1"/>
            <a:r>
              <a:rPr lang="en-GB" dirty="0"/>
              <a:t>Without variation they should match exactly</a:t>
            </a:r>
          </a:p>
          <a:p>
            <a:pPr lvl="1"/>
            <a:r>
              <a:rPr lang="en-GB" dirty="0"/>
              <a:t>Used for testing of proper implementation</a:t>
            </a:r>
          </a:p>
          <a:p>
            <a:r>
              <a:rPr lang="en-GB" dirty="0"/>
              <a:t>Generate results with execution time variation and/or release jitter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360EF-4B1E-4BAA-B7BB-B37E64631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3146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323A-B499-452B-A8F6-F066283B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Primary results</a:t>
            </a:r>
          </a:p>
        </p:txBody>
      </p:sp>
      <p:pic>
        <p:nvPicPr>
          <p:cNvPr id="10" name="Content Placeholder 9" descr="A screenshot of a map&#10;&#10;Description automatically generated">
            <a:extLst>
              <a:ext uri="{FF2B5EF4-FFF2-40B4-BE49-F238E27FC236}">
                <a16:creationId xmlns:a16="http://schemas.microsoft.com/office/drawing/2014/main" id="{0D9EC6B7-C32D-4D22-826D-0EDBF39FAE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1691"/>
            <a:ext cx="5181600" cy="422043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450E5-471F-4788-B869-82F6EF7B2E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Either</a:t>
            </a:r>
          </a:p>
          <a:p>
            <a:pPr lvl="1"/>
            <a:r>
              <a:rPr lang="en-GB" dirty="0"/>
              <a:t>Gang is not what we expected</a:t>
            </a:r>
          </a:p>
          <a:p>
            <a:pPr lvl="1"/>
            <a:r>
              <a:rPr lang="en-GB" dirty="0"/>
              <a:t>There are issues in the analysis</a:t>
            </a:r>
          </a:p>
          <a:p>
            <a:r>
              <a:rPr lang="en-GB" dirty="0"/>
              <a:t>We can do better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CE5BE-2421-4C31-8C1A-03401BD7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0313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rack">
            <a:extLst>
              <a:ext uri="{FF2B5EF4-FFF2-40B4-BE49-F238E27FC236}">
                <a16:creationId xmlns:a16="http://schemas.microsoft.com/office/drawing/2014/main" id="{8D0D7CE5-44D2-414D-8914-9BF805B28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6843045" y="1275959"/>
            <a:ext cx="1847184" cy="5620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state of the art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</a:t>
            </a:fld>
            <a:endParaRPr lang="en-GB" dirty="0"/>
          </a:p>
        </p:txBody>
      </p:sp>
      <p:grpSp>
        <p:nvGrpSpPr>
          <p:cNvPr id="19" name="Closed-form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33841" y="3598814"/>
            <a:ext cx="2915191" cy="1663422"/>
            <a:chOff x="3731624" y="3909067"/>
            <a:chExt cx="2915191" cy="16634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Closed-form analyses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882934" y="4649159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Fast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Pessimist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Hard to extend</a:t>
              </a:r>
            </a:p>
          </p:txBody>
        </p:sp>
      </p:grpSp>
      <p:grpSp>
        <p:nvGrpSpPr>
          <p:cNvPr id="31" name="Exact tests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833845" y="1788612"/>
            <a:ext cx="2915191" cy="1663558"/>
            <a:chOff x="1088573" y="2701984"/>
            <a:chExt cx="2915191" cy="16635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239879" y="3442212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Easy to extend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Not scalable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Exact tests </a:t>
              </a:r>
              <a:r>
                <a:rPr lang="en-GB" sz="2000" dirty="0"/>
                <a:t>in </a:t>
              </a:r>
              <a:r>
                <a:rPr lang="en-GB" sz="2000" dirty="0">
                  <a:solidFill>
                    <a:srgbClr val="D6320B"/>
                  </a:solidFill>
                </a:rPr>
                <a:t>generic formal</a:t>
              </a:r>
              <a:r>
                <a:rPr lang="en-GB" sz="2000" dirty="0"/>
                <a:t> verification tools</a:t>
              </a:r>
            </a:p>
          </p:txBody>
        </p:sp>
      </p:grpSp>
      <p:grpSp>
        <p:nvGrpSpPr>
          <p:cNvPr id="17" name="SAG">
            <a:extLst>
              <a:ext uri="{FF2B5EF4-FFF2-40B4-BE49-F238E27FC236}">
                <a16:creationId xmlns:a16="http://schemas.microsoft.com/office/drawing/2014/main" id="{A20F3AC9-8383-4A67-9242-62B8EAD92A1C}"/>
              </a:ext>
            </a:extLst>
          </p:cNvPr>
          <p:cNvGrpSpPr/>
          <p:nvPr/>
        </p:nvGrpSpPr>
        <p:grpSpPr>
          <a:xfrm>
            <a:off x="5558241" y="2146427"/>
            <a:ext cx="2915192" cy="1395279"/>
            <a:chOff x="4543699" y="1910174"/>
            <a:chExt cx="2915192" cy="139527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63B945E-90AD-46C3-91C4-910B157C8B94}"/>
                </a:ext>
              </a:extLst>
            </p:cNvPr>
            <p:cNvSpPr/>
            <p:nvPr/>
          </p:nvSpPr>
          <p:spPr>
            <a:xfrm>
              <a:off x="4543699" y="1910174"/>
              <a:ext cx="2915192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/>
                <a:t>Response analysis using </a:t>
              </a:r>
              <a:r>
                <a:rPr lang="en-GB" sz="2000" dirty="0">
                  <a:solidFill>
                    <a:srgbClr val="D6320B"/>
                  </a:solidFill>
                </a:rPr>
                <a:t>schedule abstraction</a:t>
              </a:r>
              <a:r>
                <a:rPr lang="en-GB" sz="1600" baseline="30000" dirty="0"/>
                <a:t>[1]</a:t>
              </a:r>
              <a:endParaRPr lang="en-GB" sz="20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C6F93F7-221F-49B9-81C8-9851C8521F43}"/>
                </a:ext>
              </a:extLst>
            </p:cNvPr>
            <p:cNvSpPr/>
            <p:nvPr/>
          </p:nvSpPr>
          <p:spPr>
            <a:xfrm>
              <a:off x="4695009" y="2650402"/>
              <a:ext cx="2612571" cy="6550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Relatively fast</a:t>
              </a:r>
              <a:endParaRPr lang="en-150" dirty="0">
                <a:solidFill>
                  <a:srgbClr val="00B050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grpSp>
        <p:nvGrpSpPr>
          <p:cNvPr id="10" name="Industry">
            <a:extLst>
              <a:ext uri="{FF2B5EF4-FFF2-40B4-BE49-F238E27FC236}">
                <a16:creationId xmlns:a16="http://schemas.microsoft.com/office/drawing/2014/main" id="{1BF18ADE-0829-4280-A387-CFB7653963C3}"/>
              </a:ext>
            </a:extLst>
          </p:cNvPr>
          <p:cNvGrpSpPr/>
          <p:nvPr/>
        </p:nvGrpSpPr>
        <p:grpSpPr>
          <a:xfrm>
            <a:off x="9056919" y="3005297"/>
            <a:ext cx="2516777" cy="2410409"/>
            <a:chOff x="8638907" y="2680027"/>
            <a:chExt cx="2516777" cy="241040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95C381-1E5F-48D6-AAFA-96923BA82DD4}"/>
                </a:ext>
              </a:extLst>
            </p:cNvPr>
            <p:cNvSpPr txBox="1"/>
            <p:nvPr/>
          </p:nvSpPr>
          <p:spPr>
            <a:xfrm>
              <a:off x="8638907" y="3890107"/>
              <a:ext cx="251677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Industrial use cases are typically </a:t>
              </a:r>
              <a:r>
                <a:rPr lang="en-GB" dirty="0">
                  <a:solidFill>
                    <a:srgbClr val="D6320B"/>
                  </a:solidFill>
                </a:rPr>
                <a:t>large</a:t>
              </a:r>
              <a:r>
                <a:rPr lang="en-GB" dirty="0"/>
                <a:t>, </a:t>
              </a:r>
              <a:r>
                <a:rPr lang="en-GB" dirty="0">
                  <a:solidFill>
                    <a:srgbClr val="D6320B"/>
                  </a:solidFill>
                </a:rPr>
                <a:t>complex</a:t>
              </a:r>
              <a:r>
                <a:rPr lang="en-GB" dirty="0"/>
                <a:t> and require </a:t>
              </a:r>
              <a:r>
                <a:rPr lang="en-GB" dirty="0">
                  <a:solidFill>
                    <a:srgbClr val="D6320B"/>
                  </a:solidFill>
                </a:rPr>
                <a:t>accurate analysis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16DD07-1D64-4E0A-BE79-32891BC91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0662" y="2680027"/>
              <a:ext cx="2293266" cy="1080780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C537B2A-602A-4B84-958C-B3BE8C2E9777}"/>
              </a:ext>
            </a:extLst>
          </p:cNvPr>
          <p:cNvSpPr/>
          <p:nvPr/>
        </p:nvSpPr>
        <p:spPr>
          <a:xfrm>
            <a:off x="4406537" y="6222205"/>
            <a:ext cx="3544389" cy="655051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0" name="Bridge" descr="A close up of a logo&#10;&#10;Description automatically generated">
            <a:extLst>
              <a:ext uri="{FF2B5EF4-FFF2-40B4-BE49-F238E27FC236}">
                <a16:creationId xmlns:a16="http://schemas.microsoft.com/office/drawing/2014/main" id="{074CA3EA-B3DE-4FF2-A275-077D9792D3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0477" y1="76105" x2="20477" y2="76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767538" y="3322932"/>
            <a:ext cx="3279506" cy="231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B3416-58A5-4DE3-9DDE-E0D7FEC73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Issues identified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0B28F-A556-4378-A029-4266F3E0F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State explosions</a:t>
            </a:r>
          </a:p>
          <a:p>
            <a:pPr lvl="1"/>
            <a:r>
              <a:rPr lang="en-GB" dirty="0"/>
              <a:t>Precedence constraints were ignored (bug in code)</a:t>
            </a:r>
          </a:p>
          <a:p>
            <a:pPr lvl="1"/>
            <a:r>
              <a:rPr lang="en-GB" dirty="0"/>
              <a:t>The new generated state was not entirely correct</a:t>
            </a:r>
          </a:p>
          <a:p>
            <a:r>
              <a:rPr lang="en-GB" dirty="0"/>
              <a:t>Sources of pessimism</a:t>
            </a:r>
          </a:p>
          <a:p>
            <a:pPr lvl="1"/>
            <a:r>
              <a:rPr lang="en-GB" dirty="0"/>
              <a:t>Precedence constraints of higher priority jobs were ignored</a:t>
            </a:r>
          </a:p>
          <a:p>
            <a:pPr lvl="1"/>
            <a:r>
              <a:rPr lang="en-GB" dirty="0"/>
              <a:t>The analysis was not using the fact that multiple cores may be released at once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40C78-8342-4720-8CC2-E4F878CB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20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212010-4FFB-4D46-9D16-15A14D9975B3}"/>
              </a:ext>
            </a:extLst>
          </p:cNvPr>
          <p:cNvGrpSpPr/>
          <p:nvPr/>
        </p:nvGrpSpPr>
        <p:grpSpPr>
          <a:xfrm>
            <a:off x="8246918" y="1902082"/>
            <a:ext cx="1524000" cy="1031618"/>
            <a:chOff x="8067675" y="2264032"/>
            <a:chExt cx="1524000" cy="10316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DEB49A1-8F3B-4332-9951-2F40910119AF}"/>
                </a:ext>
              </a:extLst>
            </p:cNvPr>
            <p:cNvSpPr txBox="1"/>
            <p:nvPr/>
          </p:nvSpPr>
          <p:spPr>
            <a:xfrm>
              <a:off x="8477250" y="2595175"/>
              <a:ext cx="1114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A6D6"/>
                  </a:solidFill>
                </a:rPr>
                <a:t>Fixed</a:t>
              </a:r>
            </a:p>
          </p:txBody>
        </p:sp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0809D090-9AF4-4A1B-8AC0-7436D375F42D}"/>
                </a:ext>
              </a:extLst>
            </p:cNvPr>
            <p:cNvSpPr/>
            <p:nvPr/>
          </p:nvSpPr>
          <p:spPr>
            <a:xfrm>
              <a:off x="8067675" y="2264032"/>
              <a:ext cx="304800" cy="1031618"/>
            </a:xfrm>
            <a:prstGeom prst="rightBrace">
              <a:avLst/>
            </a:prstGeom>
            <a:noFill/>
            <a:ln w="19050">
              <a:solidFill>
                <a:srgbClr val="00A6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4823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21</a:t>
            </a:fld>
            <a:endParaRPr lang="en-GB" dirty="0"/>
          </a:p>
        </p:txBody>
      </p:sp>
      <p:pic>
        <p:nvPicPr>
          <p:cNvPr id="14" name="Content Placeholder 13" descr="A close up of a map&#10;&#10;Description automatically generated">
            <a:extLst>
              <a:ext uri="{FF2B5EF4-FFF2-40B4-BE49-F238E27FC236}">
                <a16:creationId xmlns:a16="http://schemas.microsoft.com/office/drawing/2014/main" id="{B0A26C36-461E-484A-BA79-4115490E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37" y="1379914"/>
            <a:ext cx="5749726" cy="4701600"/>
          </a:xfrm>
        </p:spPr>
      </p:pic>
    </p:spTree>
    <p:extLst>
      <p:ext uri="{BB962C8B-B14F-4D97-AF65-F5344CB8AC3E}">
        <p14:creationId xmlns:p14="http://schemas.microsoft.com/office/powerpoint/2010/main" val="2749959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pic>
        <p:nvPicPr>
          <p:cNvPr id="7" name="prec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124444-0328-425D-8F78-3E23022C8B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62649"/>
            <a:ext cx="5181600" cy="151851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is ready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has a successor with higher priority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should never be able to start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finishes as the successor would start right away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t="-2291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22</a:t>
            </a:fld>
            <a:endParaRPr lang="en-GB" dirty="0"/>
          </a:p>
        </p:txBody>
      </p:sp>
      <p:pic>
        <p:nvPicPr>
          <p:cNvPr id="10" name="prec_expected">
            <a:extLst>
              <a:ext uri="{FF2B5EF4-FFF2-40B4-BE49-F238E27FC236}">
                <a16:creationId xmlns:a16="http://schemas.microsoft.com/office/drawing/2014/main" id="{75BF4E26-5449-4F34-81E9-336259CC3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8"/>
            <a:ext cx="5181599" cy="1518515"/>
          </a:xfrm>
          <a:prstGeom prst="rect">
            <a:avLst/>
          </a:prstGeom>
        </p:spPr>
      </p:pic>
      <p:pic>
        <p:nvPicPr>
          <p:cNvPr id="11" name="prec_actual">
            <a:extLst>
              <a:ext uri="{FF2B5EF4-FFF2-40B4-BE49-F238E27FC236}">
                <a16:creationId xmlns:a16="http://schemas.microsoft.com/office/drawing/2014/main" id="{AB6CBBE0-3BB3-4298-865F-69B9A1E64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7"/>
            <a:ext cx="5181599" cy="1518515"/>
          </a:xfrm>
          <a:prstGeom prst="rect">
            <a:avLst/>
          </a:prstGeom>
        </p:spPr>
      </p:pic>
      <p:sp>
        <p:nvSpPr>
          <p:cNvPr id="9" name="text_expected">
            <a:extLst>
              <a:ext uri="{FF2B5EF4-FFF2-40B4-BE49-F238E27FC236}">
                <a16:creationId xmlns:a16="http://schemas.microsoft.com/office/drawing/2014/main" id="{8CC8903D-7234-4070-AC41-4EA6C7EE2B29}"/>
              </a:ext>
            </a:extLst>
          </p:cNvPr>
          <p:cNvSpPr txBox="1"/>
          <p:nvPr/>
        </p:nvSpPr>
        <p:spPr>
          <a:xfrm>
            <a:off x="2852928" y="1956816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Expected</a:t>
            </a:r>
          </a:p>
        </p:txBody>
      </p:sp>
      <p:sp>
        <p:nvSpPr>
          <p:cNvPr id="13" name="text_actual">
            <a:extLst>
              <a:ext uri="{FF2B5EF4-FFF2-40B4-BE49-F238E27FC236}">
                <a16:creationId xmlns:a16="http://schemas.microsoft.com/office/drawing/2014/main" id="{85A15FFD-D075-4FF0-8312-36DE114B2848}"/>
              </a:ext>
            </a:extLst>
          </p:cNvPr>
          <p:cNvSpPr txBox="1"/>
          <p:nvPr/>
        </p:nvSpPr>
        <p:spPr>
          <a:xfrm>
            <a:off x="2852928" y="1956815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291075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23</a:t>
            </a:fld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62A7180-A41F-4BC3-9539-B06750162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4"/>
            <a:ext cx="5772944" cy="470208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F3878F-18A7-449E-8B47-E824D80BE783}"/>
              </a:ext>
            </a:extLst>
          </p:cNvPr>
          <p:cNvSpPr txBox="1"/>
          <p:nvPr/>
        </p:nvSpPr>
        <p:spPr>
          <a:xfrm>
            <a:off x="638175" y="2238375"/>
            <a:ext cx="2085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TODO: Change this image for the new one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39F31F8-7790-478C-B7C9-4DF5A0921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4"/>
            <a:ext cx="5772944" cy="470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58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pic>
        <p:nvPicPr>
          <p:cNvPr id="22" name="system_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477B9A-CCB6-43D4-9C53-2265839B26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29738"/>
            <a:ext cx="5181600" cy="2384335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AF04C9-D7D3-49B3-869D-9BD86A9B9F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analysis does not make difference between:</a:t>
            </a:r>
          </a:p>
          <a:p>
            <a:pPr lvl="1"/>
            <a:r>
              <a:rPr lang="en-GB" dirty="0"/>
              <a:t>Multiple jobs finishing</a:t>
            </a:r>
          </a:p>
          <a:p>
            <a:pPr lvl="1"/>
            <a:r>
              <a:rPr lang="en-GB" dirty="0"/>
              <a:t>One job finishing with multiple cores</a:t>
            </a:r>
          </a:p>
          <a:p>
            <a:r>
              <a:rPr lang="en-GB" dirty="0"/>
              <a:t>The new job considers all the cores as individual jobs</a:t>
            </a:r>
          </a:p>
          <a:p>
            <a:r>
              <a:rPr lang="en-GB" dirty="0"/>
              <a:t>Does not make the analysis invalid, just more pessimistic</a:t>
            </a:r>
          </a:p>
          <a:p>
            <a:r>
              <a:rPr lang="en-GB" dirty="0"/>
              <a:t>Solving this makes the analysis faster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24</a:t>
            </a:fld>
            <a:endParaRPr lang="en-GB" dirty="0"/>
          </a:p>
        </p:txBody>
      </p:sp>
      <p:pic>
        <p:nvPicPr>
          <p:cNvPr id="23" name="system_gang">
            <a:extLst>
              <a:ext uri="{FF2B5EF4-FFF2-40B4-BE49-F238E27FC236}">
                <a16:creationId xmlns:a16="http://schemas.microsoft.com/office/drawing/2014/main" id="{1712FE9E-E0AC-4E98-AD1C-9E5468FEC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4" name="system_gang_01">
            <a:extLst>
              <a:ext uri="{FF2B5EF4-FFF2-40B4-BE49-F238E27FC236}">
                <a16:creationId xmlns:a16="http://schemas.microsoft.com/office/drawing/2014/main" id="{60B2BCB9-E415-4353-96DF-52FBBBBE4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5" name="system_gang_02">
            <a:extLst>
              <a:ext uri="{FF2B5EF4-FFF2-40B4-BE49-F238E27FC236}">
                <a16:creationId xmlns:a16="http://schemas.microsoft.com/office/drawing/2014/main" id="{EB5436F6-46A9-41AA-BEEC-D2CFE3103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6" name="system_gang_03">
            <a:extLst>
              <a:ext uri="{FF2B5EF4-FFF2-40B4-BE49-F238E27FC236}">
                <a16:creationId xmlns:a16="http://schemas.microsoft.com/office/drawing/2014/main" id="{885F701C-B0CE-4CC6-84FC-D13E3D99FC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29738"/>
            <a:ext cx="5181600" cy="2371014"/>
          </a:xfrm>
          <a:prstGeom prst="rect">
            <a:avLst/>
          </a:prstGeom>
        </p:spPr>
      </p:pic>
      <p:pic>
        <p:nvPicPr>
          <p:cNvPr id="27" name="system_gang_04">
            <a:extLst>
              <a:ext uri="{FF2B5EF4-FFF2-40B4-BE49-F238E27FC236}">
                <a16:creationId xmlns:a16="http://schemas.microsoft.com/office/drawing/2014/main" id="{72BDFF5B-9631-4C10-BF16-D3CF62BEDB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30706"/>
            <a:ext cx="5181600" cy="237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0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25</a:t>
            </a:fld>
            <a:endParaRPr lang="en-GB" dirty="0"/>
          </a:p>
        </p:txBody>
      </p:sp>
      <p:pic>
        <p:nvPicPr>
          <p:cNvPr id="9" name="gang_base">
            <a:extLst>
              <a:ext uri="{FF2B5EF4-FFF2-40B4-BE49-F238E27FC236}">
                <a16:creationId xmlns:a16="http://schemas.microsoft.com/office/drawing/2014/main" id="{D62A7180-A41F-4BC3-9539-B06750162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9" y="1379915"/>
            <a:ext cx="5772942" cy="4702081"/>
          </a:xfrm>
        </p:spPr>
      </p:pic>
      <p:pic>
        <p:nvPicPr>
          <p:cNvPr id="6" name="gang_mixed">
            <a:extLst>
              <a:ext uri="{FF2B5EF4-FFF2-40B4-BE49-F238E27FC236}">
                <a16:creationId xmlns:a16="http://schemas.microsoft.com/office/drawing/2014/main" id="{55D3FB1F-7C7D-49FF-89AF-D77E0776D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4"/>
            <a:ext cx="5772944" cy="4702081"/>
          </a:xfrm>
          <a:prstGeom prst="rect">
            <a:avLst/>
          </a:prstGeom>
        </p:spPr>
      </p:pic>
      <p:pic>
        <p:nvPicPr>
          <p:cNvPr id="5" name="gang_fix">
            <a:extLst>
              <a:ext uri="{FF2B5EF4-FFF2-40B4-BE49-F238E27FC236}">
                <a16:creationId xmlns:a16="http://schemas.microsoft.com/office/drawing/2014/main" id="{A1664F84-EEF7-433C-9ED1-08BA85E91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9" y="1379914"/>
            <a:ext cx="5772942" cy="470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8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869862-BBAA-4DE2-BBCE-5E1B2E4F46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New scheduler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57746A4-2947-4750-9897-B8B02CD8C1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396DC-D529-4595-BEC0-B540077B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918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New Scheduler</a:t>
            </a:r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27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5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5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6940"/>
            <a:ext cx="5093075" cy="2342396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6940"/>
            <a:ext cx="5093075" cy="2342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9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J</a:t>
            </a:r>
            <a:r>
              <a:rPr lang="en-GB" dirty="0"/>
              <a:t>L</a:t>
            </a:r>
            <a:r>
              <a:rPr lang="en-150"/>
              <a:t>F</a:t>
            </a:r>
            <a:r>
              <a:rPr lang="en-GB" dirty="0"/>
              <a:t>P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7B17CC8F-2BE8-4FC1-B995-A4D3DAAF0DD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7B17CC8F-2BE8-4FC1-B995-A4D3DAAF0DD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CFFC8D64-0DEA-4C08-B126-6ABE19EAD6B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CFFC8D64-0DEA-4C08-B126-6ABE19EAD6B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8B0FFC53-C77D-40CB-A93D-8453E48ECA1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3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8B0FFC53-C77D-40CB-A93D-8453E48ECA1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3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DFD3A474-790E-4EE0-8143-0E81FD21F89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2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DFD3A474-790E-4EE0-8143-0E81FD21F89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2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9460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New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4"/>
            <a:ext cx="10515600" cy="1903785"/>
          </a:xfrm>
        </p:spPr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28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5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5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399" y="3699556"/>
            <a:ext cx="5087383" cy="23371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698249"/>
            <a:ext cx="5093073" cy="23397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698249"/>
            <a:ext cx="5093073" cy="23397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C28923-C96B-467C-92DB-DAF6989AD4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01" y="3698249"/>
            <a:ext cx="5093073" cy="23397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3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LPMRGS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2F0500D8-6B19-4C51-9DD1-01EE1DF4DA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2F0500D8-6B19-4C51-9DD1-01EE1DF4DA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D617EE23-CA36-49F3-8FBB-D52E687601D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D617EE23-CA36-49F3-8FBB-D52E687601D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6373ECC3-B5BB-4F3C-BB1E-BD0201EBBE1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3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6373ECC3-B5BB-4F3C-BB1E-BD0201EBBE1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3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8F27059C-91A7-41D6-8844-EE9726E34F4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2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8F27059C-91A7-41D6-8844-EE9726E34F4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2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8816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0" grpId="2"/>
      <p:bldP spid="20" grpId="3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9E909-72F9-4C7A-B7CD-EC71A7D8F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new scheduler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5C2AA-EA1B-420B-BC01-377644AE2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Tested on simulator</a:t>
            </a:r>
          </a:p>
          <a:p>
            <a:r>
              <a:rPr lang="en-GB" dirty="0"/>
              <a:t>We want to test it now with schedule abstraction graph to see if it performs better than JLFP under execution variation possibilities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F2ED9-FA04-442D-9AE5-F4B9389DF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1528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8140-7064-42DE-AFF2-C92FF558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Schedule abstraction graph</a:t>
            </a:r>
          </a:p>
        </p:txBody>
      </p:sp>
      <p:sp>
        <p:nvSpPr>
          <p:cNvPr id="152" name="Content Placeholder 151">
            <a:extLst>
              <a:ext uri="{FF2B5EF4-FFF2-40B4-BE49-F238E27FC236}">
                <a16:creationId xmlns:a16="http://schemas.microsoft.com/office/drawing/2014/main" id="{0D236EC7-BE49-4369-B1B0-B63DC1AC1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It is a technique that allows:</a:t>
            </a:r>
          </a:p>
          <a:p>
            <a:pPr marL="742939" lvl="1" indent="-285750"/>
            <a:r>
              <a:rPr lang="en-GB" sz="1800" dirty="0"/>
              <a:t>Search for all possible schedules</a:t>
            </a:r>
          </a:p>
          <a:p>
            <a:pPr marL="742939" lvl="1" indent="-285750"/>
            <a:r>
              <a:rPr lang="en-GB" sz="1800" dirty="0"/>
              <a:t>Aggregate “similar” schedules</a:t>
            </a:r>
          </a:p>
          <a:p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95A09-3490-4808-8CC0-37844191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65F0C3-D9E9-4961-A3A4-87F2116D4289}" type="slidenum">
              <a:rPr lang="en-GB" smtClean="0"/>
              <a:pPr>
                <a:spcAft>
                  <a:spcPts val="600"/>
                </a:spcAft>
              </a:pPr>
              <a:t>3</a:t>
            </a:fld>
            <a:endParaRPr lang="en-GB" dirty="0"/>
          </a:p>
        </p:txBody>
      </p:sp>
      <p:grpSp>
        <p:nvGrpSpPr>
          <p:cNvPr id="74" name="Graph">
            <a:extLst>
              <a:ext uri="{FF2B5EF4-FFF2-40B4-BE49-F238E27FC236}">
                <a16:creationId xmlns:a16="http://schemas.microsoft.com/office/drawing/2014/main" id="{3BA2FF7A-456C-445E-BF40-2F4474C83F71}"/>
              </a:ext>
            </a:extLst>
          </p:cNvPr>
          <p:cNvGrpSpPr/>
          <p:nvPr/>
        </p:nvGrpSpPr>
        <p:grpSpPr>
          <a:xfrm>
            <a:off x="2443197" y="2832542"/>
            <a:ext cx="7305605" cy="3255081"/>
            <a:chOff x="923995" y="3126157"/>
            <a:chExt cx="7305605" cy="3255081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121B604-A199-4834-82E1-0F60949034C5}"/>
                </a:ext>
              </a:extLst>
            </p:cNvPr>
            <p:cNvCxnSpPr>
              <a:stCxn id="85" idx="7"/>
              <a:endCxn id="91" idx="3"/>
            </p:cNvCxnSpPr>
            <p:nvPr/>
          </p:nvCxnSpPr>
          <p:spPr>
            <a:xfrm flipV="1">
              <a:off x="2558586" y="3257997"/>
              <a:ext cx="1748253" cy="156697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FEF831D-D155-421E-AEA1-A75406EF3EF7}"/>
                </a:ext>
              </a:extLst>
            </p:cNvPr>
            <p:cNvCxnSpPr>
              <a:stCxn id="86" idx="7"/>
              <a:endCxn id="92" idx="3"/>
            </p:cNvCxnSpPr>
            <p:nvPr/>
          </p:nvCxnSpPr>
          <p:spPr>
            <a:xfrm flipV="1">
              <a:off x="2557021" y="4181199"/>
              <a:ext cx="1749818" cy="15537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F0D0EA3-63CA-4F18-8E10-290CD9D26F3C}"/>
                </a:ext>
              </a:extLst>
            </p:cNvPr>
            <p:cNvCxnSpPr>
              <a:stCxn id="86" idx="7"/>
              <a:endCxn id="97" idx="3"/>
            </p:cNvCxnSpPr>
            <p:nvPr/>
          </p:nvCxnSpPr>
          <p:spPr>
            <a:xfrm flipV="1">
              <a:off x="2557021" y="4932484"/>
              <a:ext cx="1728339" cy="80243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8BCC544-8F2D-47B3-AB98-BEC061BD09ED}"/>
                </a:ext>
              </a:extLst>
            </p:cNvPr>
            <p:cNvCxnSpPr>
              <a:stCxn id="87" idx="6"/>
              <a:endCxn id="95" idx="3"/>
            </p:cNvCxnSpPr>
            <p:nvPr/>
          </p:nvCxnSpPr>
          <p:spPr>
            <a:xfrm flipV="1">
              <a:off x="2579367" y="5836947"/>
              <a:ext cx="1709911" cy="47629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640ED84-D78F-4312-9FDA-42246A5FE845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4222F99-1908-4697-B762-67FF7FC26FF3}"/>
                </a:ext>
              </a:extLst>
            </p:cNvPr>
            <p:cNvCxnSpPr>
              <a:cxnSpLocks/>
              <a:stCxn id="79" idx="6"/>
              <a:endCxn id="84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E618324-9934-4497-B4A3-F78F9DA75BA6}"/>
                </a:ext>
              </a:extLst>
            </p:cNvPr>
            <p:cNvCxnSpPr>
              <a:stCxn id="79" idx="6"/>
              <a:endCxn id="85" idx="1"/>
            </p:cNvCxnSpPr>
            <p:nvPr/>
          </p:nvCxnSpPr>
          <p:spPr>
            <a:xfrm>
              <a:off x="1051739" y="3219451"/>
              <a:ext cx="1419161" cy="16055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C0AD578-E377-48E4-BDDD-098E86637112}"/>
                </a:ext>
              </a:extLst>
            </p:cNvPr>
            <p:cNvCxnSpPr>
              <a:stCxn id="79" idx="6"/>
              <a:endCxn id="87" idx="2"/>
            </p:cNvCxnSpPr>
            <p:nvPr/>
          </p:nvCxnSpPr>
          <p:spPr>
            <a:xfrm>
              <a:off x="1051739" y="3219451"/>
              <a:ext cx="1407427" cy="30937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24D2FD3-46A5-4C34-8DFF-4BEEDCB27A57}"/>
                </a:ext>
              </a:extLst>
            </p:cNvPr>
            <p:cNvCxnSpPr>
              <a:stCxn id="79" idx="6"/>
              <a:endCxn id="86" idx="1"/>
            </p:cNvCxnSpPr>
            <p:nvPr/>
          </p:nvCxnSpPr>
          <p:spPr>
            <a:xfrm>
              <a:off x="1051739" y="3219451"/>
              <a:ext cx="1420287" cy="2515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E4AE706-8415-4ADA-94B6-108FC2D4326D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1BB22E-3B2A-4D6D-A33A-73DD112D0C1D}"/>
                </a:ext>
              </a:extLst>
            </p:cNvPr>
            <p:cNvSpPr/>
            <p:nvPr/>
          </p:nvSpPr>
          <p:spPr>
            <a:xfrm>
              <a:off x="2452740" y="480445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79463E8-A5AA-4BBC-AF64-E5A8DF46DD8C}"/>
                </a:ext>
              </a:extLst>
            </p:cNvPr>
            <p:cNvSpPr/>
            <p:nvPr/>
          </p:nvSpPr>
          <p:spPr>
            <a:xfrm>
              <a:off x="2454423" y="5715000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8253116-503C-4472-966B-89B0EEE2F375}"/>
                </a:ext>
              </a:extLst>
            </p:cNvPr>
            <p:cNvSpPr/>
            <p:nvPr/>
          </p:nvSpPr>
          <p:spPr>
            <a:xfrm>
              <a:off x="2459166" y="6245247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B6850E3-5FD5-475D-AFBB-4EA695167CD5}"/>
                </a:ext>
              </a:extLst>
            </p:cNvPr>
            <p:cNvCxnSpPr>
              <a:stCxn id="84" idx="6"/>
              <a:endCxn id="91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3705DCD-3B35-4721-A0B2-5A37F1D989BA}"/>
                </a:ext>
              </a:extLst>
            </p:cNvPr>
            <p:cNvCxnSpPr>
              <a:stCxn id="84" idx="6"/>
              <a:endCxn id="92" idx="2"/>
            </p:cNvCxnSpPr>
            <p:nvPr/>
          </p:nvCxnSpPr>
          <p:spPr>
            <a:xfrm>
              <a:off x="2562406" y="3212933"/>
              <a:ext cx="1726273" cy="91873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34A3FEF-26FB-4554-807F-B100A416F1CD}"/>
                </a:ext>
              </a:extLst>
            </p:cNvPr>
            <p:cNvCxnSpPr>
              <a:stCxn id="84" idx="6"/>
              <a:endCxn id="93" idx="1"/>
            </p:cNvCxnSpPr>
            <p:nvPr/>
          </p:nvCxnSpPr>
          <p:spPr>
            <a:xfrm>
              <a:off x="2562406" y="3212933"/>
              <a:ext cx="1737047" cy="131569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9905A37-6CA7-41C9-A279-870E08B027F0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8CBAB68-20A5-426C-AF3F-18E34C6EC5C0}"/>
                </a:ext>
              </a:extLst>
            </p:cNvPr>
            <p:cNvSpPr/>
            <p:nvPr/>
          </p:nvSpPr>
          <p:spPr>
            <a:xfrm>
              <a:off x="4288679" y="4061626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35D4B94-A57A-4425-988E-807BBD871B88}"/>
                </a:ext>
              </a:extLst>
            </p:cNvPr>
            <p:cNvSpPr/>
            <p:nvPr/>
          </p:nvSpPr>
          <p:spPr>
            <a:xfrm>
              <a:off x="4281293" y="45081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B60C327-2449-47FD-9366-EF25FA4EFDB9}"/>
                </a:ext>
              </a:extLst>
            </p:cNvPr>
            <p:cNvCxnSpPr>
              <a:stCxn id="86" idx="6"/>
              <a:endCxn id="95" idx="2"/>
            </p:cNvCxnSpPr>
            <p:nvPr/>
          </p:nvCxnSpPr>
          <p:spPr>
            <a:xfrm>
              <a:off x="2574624" y="5782996"/>
              <a:ext cx="1697051" cy="58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D1950DD-7287-4A2A-A6B8-26902B53A9BC}"/>
                </a:ext>
              </a:extLst>
            </p:cNvPr>
            <p:cNvSpPr/>
            <p:nvPr/>
          </p:nvSpPr>
          <p:spPr>
            <a:xfrm>
              <a:off x="4271675" y="5720871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265DAC1-27EE-408A-95EC-8CC6D5795D0C}"/>
                </a:ext>
              </a:extLst>
            </p:cNvPr>
            <p:cNvCxnSpPr>
              <a:stCxn id="85" idx="6"/>
              <a:endCxn id="97" idx="2"/>
            </p:cNvCxnSpPr>
            <p:nvPr/>
          </p:nvCxnSpPr>
          <p:spPr>
            <a:xfrm>
              <a:off x="2576746" y="4874496"/>
              <a:ext cx="1690454" cy="8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234F1B1-7A86-4312-A289-85FD95FF8740}"/>
                </a:ext>
              </a:extLst>
            </p:cNvPr>
            <p:cNvSpPr/>
            <p:nvPr/>
          </p:nvSpPr>
          <p:spPr>
            <a:xfrm>
              <a:off x="4267200" y="48129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5BE45FF-33ED-4091-BBA7-4F1400D29F29}"/>
                </a:ext>
              </a:extLst>
            </p:cNvPr>
            <p:cNvSpPr/>
            <p:nvPr/>
          </p:nvSpPr>
          <p:spPr>
            <a:xfrm>
              <a:off x="4273762" y="5274209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818384A-D2DB-4497-85C7-87CF2A11E00D}"/>
                </a:ext>
              </a:extLst>
            </p:cNvPr>
            <p:cNvCxnSpPr>
              <a:stCxn id="85" idx="6"/>
              <a:endCxn id="98" idx="2"/>
            </p:cNvCxnSpPr>
            <p:nvPr/>
          </p:nvCxnSpPr>
          <p:spPr>
            <a:xfrm>
              <a:off x="2576746" y="4874496"/>
              <a:ext cx="1697016" cy="46770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5E4C139-2B11-4851-A415-65E0BAA1B419}"/>
                </a:ext>
              </a:extLst>
            </p:cNvPr>
            <p:cNvCxnSpPr>
              <a:stCxn id="106" idx="6"/>
              <a:endCxn id="103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538E246-9B7D-4D9C-B7BE-2DFCEEE2D88B}"/>
                </a:ext>
              </a:extLst>
            </p:cNvPr>
            <p:cNvCxnSpPr>
              <a:stCxn id="112" idx="6"/>
              <a:endCxn id="103" idx="2"/>
            </p:cNvCxnSpPr>
            <p:nvPr/>
          </p:nvCxnSpPr>
          <p:spPr>
            <a:xfrm flipV="1">
              <a:off x="6782337" y="3196202"/>
              <a:ext cx="1323257" cy="53144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37E6021-CC8A-4DFC-AFC9-B76C7C74308C}"/>
                </a:ext>
              </a:extLst>
            </p:cNvPr>
            <p:cNvCxnSpPr>
              <a:stCxn id="114" idx="6"/>
              <a:endCxn id="103" idx="3"/>
            </p:cNvCxnSpPr>
            <p:nvPr/>
          </p:nvCxnSpPr>
          <p:spPr>
            <a:xfrm flipV="1">
              <a:off x="6780910" y="3245730"/>
              <a:ext cx="1342844" cy="871737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F2FECA6-645E-4260-9135-D389937BDE52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DE1C4B7-29F0-467A-B47E-6601EEB62C09}"/>
                </a:ext>
              </a:extLst>
            </p:cNvPr>
            <p:cNvCxnSpPr>
              <a:stCxn id="105" idx="7"/>
              <a:endCxn id="103" idx="3"/>
            </p:cNvCxnSpPr>
            <p:nvPr/>
          </p:nvCxnSpPr>
          <p:spPr>
            <a:xfrm flipV="1">
              <a:off x="6760814" y="3245730"/>
              <a:ext cx="1362940" cy="158153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E5C3268-B9A5-47C0-9126-82FE40FE52B6}"/>
                </a:ext>
              </a:extLst>
            </p:cNvPr>
            <p:cNvSpPr/>
            <p:nvPr/>
          </p:nvSpPr>
          <p:spPr>
            <a:xfrm>
              <a:off x="6654968" y="4806753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388839E-0811-4F8B-8E85-DD6545BE088F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797AD58-E480-4B30-9055-B4B9D6BB02D1}"/>
                </a:ext>
              </a:extLst>
            </p:cNvPr>
            <p:cNvCxnSpPr>
              <a:stCxn id="97" idx="6"/>
              <a:endCxn id="105" idx="2"/>
            </p:cNvCxnSpPr>
            <p:nvPr/>
          </p:nvCxnSpPr>
          <p:spPr>
            <a:xfrm flipV="1">
              <a:off x="4391206" y="4876798"/>
              <a:ext cx="2263762" cy="615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69736C7-9BCE-4574-8D96-996464BB1470}"/>
                </a:ext>
              </a:extLst>
            </p:cNvPr>
            <p:cNvCxnSpPr>
              <a:stCxn id="92" idx="7"/>
              <a:endCxn id="106" idx="3"/>
            </p:cNvCxnSpPr>
            <p:nvPr/>
          </p:nvCxnSpPr>
          <p:spPr>
            <a:xfrm flipV="1">
              <a:off x="4394525" y="3251838"/>
              <a:ext cx="2291024" cy="8303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EFBA1CD-3D24-4704-9C36-B8748C9D8FCD}"/>
                </a:ext>
              </a:extLst>
            </p:cNvPr>
            <p:cNvCxnSpPr>
              <a:stCxn id="93" idx="6"/>
              <a:endCxn id="114" idx="2"/>
            </p:cNvCxnSpPr>
            <p:nvPr/>
          </p:nvCxnSpPr>
          <p:spPr>
            <a:xfrm flipV="1">
              <a:off x="4405299" y="4117467"/>
              <a:ext cx="2251605" cy="4606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978D12B-5633-4854-93EC-49427B45A7B1}"/>
                </a:ext>
              </a:extLst>
            </p:cNvPr>
            <p:cNvCxnSpPr>
              <a:stCxn id="91" idx="6"/>
              <a:endCxn id="106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7E8F6A1B-8244-493C-8D8F-27CC94BEAE74}"/>
                </a:ext>
              </a:extLst>
            </p:cNvPr>
            <p:cNvCxnSpPr>
              <a:stCxn id="91" idx="6"/>
              <a:endCxn id="112" idx="2"/>
            </p:cNvCxnSpPr>
            <p:nvPr/>
          </p:nvCxnSpPr>
          <p:spPr>
            <a:xfrm>
              <a:off x="4412685" y="3208469"/>
              <a:ext cx="2245646" cy="51917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8D6BD14-F042-4226-95FA-DCA70CAC7C2E}"/>
                </a:ext>
              </a:extLst>
            </p:cNvPr>
            <p:cNvSpPr/>
            <p:nvPr/>
          </p:nvSpPr>
          <p:spPr>
            <a:xfrm>
              <a:off x="6658331" y="3657600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001F89E-4384-459E-A0AC-3F97783E0845}"/>
                </a:ext>
              </a:extLst>
            </p:cNvPr>
            <p:cNvCxnSpPr>
              <a:stCxn id="92" idx="6"/>
              <a:endCxn id="114" idx="2"/>
            </p:cNvCxnSpPr>
            <p:nvPr/>
          </p:nvCxnSpPr>
          <p:spPr>
            <a:xfrm flipV="1">
              <a:off x="4412685" y="4117467"/>
              <a:ext cx="2244219" cy="142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BACDF3A-803D-4D0F-95B8-A3D9C337D269}"/>
                </a:ext>
              </a:extLst>
            </p:cNvPr>
            <p:cNvSpPr/>
            <p:nvPr/>
          </p:nvSpPr>
          <p:spPr>
            <a:xfrm>
              <a:off x="6656904" y="4047422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958717B-2294-4F36-9524-718B15CF7450}"/>
                </a:ext>
              </a:extLst>
            </p:cNvPr>
            <p:cNvCxnSpPr>
              <a:stCxn id="97" idx="7"/>
              <a:endCxn id="106" idx="3"/>
            </p:cNvCxnSpPr>
            <p:nvPr/>
          </p:nvCxnSpPr>
          <p:spPr>
            <a:xfrm flipV="1">
              <a:off x="4373046" y="3251838"/>
              <a:ext cx="2312503" cy="15815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8D2FD06-068E-4896-B0EA-1E73DD119C94}"/>
                </a:ext>
              </a:extLst>
            </p:cNvPr>
            <p:cNvCxnSpPr>
              <a:stCxn id="95" idx="7"/>
              <a:endCxn id="105" idx="3"/>
            </p:cNvCxnSpPr>
            <p:nvPr/>
          </p:nvCxnSpPr>
          <p:spPr>
            <a:xfrm flipV="1">
              <a:off x="4374273" y="4926326"/>
              <a:ext cx="2298855" cy="814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BD8294C-D88B-4113-BC6F-B1F18541E820}"/>
                </a:ext>
              </a:extLst>
            </p:cNvPr>
            <p:cNvCxnSpPr>
              <a:stCxn id="98" idx="6"/>
              <a:endCxn id="105" idx="3"/>
            </p:cNvCxnSpPr>
            <p:nvPr/>
          </p:nvCxnSpPr>
          <p:spPr>
            <a:xfrm flipV="1">
              <a:off x="4393963" y="4926326"/>
              <a:ext cx="2279165" cy="41587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Job red">
            <a:extLst>
              <a:ext uri="{FF2B5EF4-FFF2-40B4-BE49-F238E27FC236}">
                <a16:creationId xmlns:a16="http://schemas.microsoft.com/office/drawing/2014/main" id="{6B3A1989-8295-4A37-848B-8BB3FFCD2E2A}"/>
              </a:ext>
            </a:extLst>
          </p:cNvPr>
          <p:cNvGrpSpPr/>
          <p:nvPr/>
        </p:nvGrpSpPr>
        <p:grpSpPr>
          <a:xfrm>
            <a:off x="2443197" y="2551307"/>
            <a:ext cx="7305605" cy="449792"/>
            <a:chOff x="923995" y="2844922"/>
            <a:chExt cx="7305605" cy="449792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FF1F25A-A3F7-45B5-8F09-29029A458086}"/>
                </a:ext>
              </a:extLst>
            </p:cNvPr>
            <p:cNvGrpSpPr/>
            <p:nvPr/>
          </p:nvGrpSpPr>
          <p:grpSpPr>
            <a:xfrm>
              <a:off x="1496131" y="2844922"/>
              <a:ext cx="6183623" cy="348320"/>
              <a:chOff x="1496131" y="2844922"/>
              <a:chExt cx="6183623" cy="3483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394" y="2847978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394" y="2847978"/>
                    <a:ext cx="416011" cy="338554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96131" y="2844922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Box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6131" y="2844922"/>
                    <a:ext cx="416011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/>
                  <p:nvPr/>
                </p:nvSpPr>
                <p:spPr>
                  <a:xfrm>
                    <a:off x="3143531" y="2848883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3531" y="2848883"/>
                    <a:ext cx="416011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/>
                  <p:nvPr/>
                </p:nvSpPr>
                <p:spPr>
                  <a:xfrm>
                    <a:off x="7263743" y="2854688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2" name="TextBox 10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743" y="2854688"/>
                    <a:ext cx="416011" cy="33855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E3732C9-822C-41D3-9446-5DEDB5E8B03A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18902167-A1B1-4D62-A1C1-29674DB46AAD}"/>
                </a:ext>
              </a:extLst>
            </p:cNvPr>
            <p:cNvCxnSpPr>
              <a:cxnSpLocks/>
              <a:stCxn id="120" idx="6"/>
              <a:endCxn id="122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A0CAB04-5635-498B-A5D3-C78B378F0518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ED79790-C166-4F64-8F3C-2C8896C81E47}"/>
                </a:ext>
              </a:extLst>
            </p:cNvPr>
            <p:cNvCxnSpPr>
              <a:stCxn id="122" idx="6"/>
              <a:endCxn id="124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841ADD9-374A-4699-9676-E9741826C8FB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CEA3D79-0195-4409-B7CB-BB1600E6CE66}"/>
                </a:ext>
              </a:extLst>
            </p:cNvPr>
            <p:cNvCxnSpPr>
              <a:stCxn id="127" idx="6"/>
              <a:endCxn id="126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4649EFC-0076-42DC-ADB3-6C13D6740FA5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7C1283B-A00F-445B-9F71-764C94E72FED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DF42641-2DD5-4D04-B3B2-27237AE0D95D}"/>
                </a:ext>
              </a:extLst>
            </p:cNvPr>
            <p:cNvCxnSpPr>
              <a:stCxn id="124" idx="6"/>
              <a:endCxn id="127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Job blue">
            <a:extLst>
              <a:ext uri="{FF2B5EF4-FFF2-40B4-BE49-F238E27FC236}">
                <a16:creationId xmlns:a16="http://schemas.microsoft.com/office/drawing/2014/main" id="{15C1DC8A-129A-46F2-93BA-67E9132FABA5}"/>
              </a:ext>
            </a:extLst>
          </p:cNvPr>
          <p:cNvGrpSpPr/>
          <p:nvPr/>
        </p:nvGrpSpPr>
        <p:grpSpPr>
          <a:xfrm>
            <a:off x="2559992" y="2917368"/>
            <a:ext cx="7072015" cy="1612919"/>
            <a:chOff x="1033579" y="3212048"/>
            <a:chExt cx="7072015" cy="1612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/>
                <p:nvPr/>
              </p:nvSpPr>
              <p:spPr>
                <a:xfrm>
                  <a:off x="2971990" y="3837053"/>
                  <a:ext cx="4160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7" name="TextBox 1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990" y="3837053"/>
                  <a:ext cx="416011" cy="3385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/>
                <p:nvPr/>
              </p:nvSpPr>
              <p:spPr>
                <a:xfrm>
                  <a:off x="1665584" y="3692131"/>
                  <a:ext cx="4160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TextBox 1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5584" y="3692131"/>
                  <a:ext cx="416011" cy="33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ADC2E27-09D7-4EB7-837C-CA64C94E8093}"/>
                </a:ext>
              </a:extLst>
            </p:cNvPr>
            <p:cNvGrpSpPr/>
            <p:nvPr/>
          </p:nvGrpSpPr>
          <p:grpSpPr>
            <a:xfrm>
              <a:off x="1033579" y="3212048"/>
              <a:ext cx="7072015" cy="1612919"/>
              <a:chOff x="1204139" y="3371851"/>
              <a:chExt cx="7072015" cy="1612919"/>
            </a:xfrm>
          </p:grpSpPr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07709A55-BBBC-4F94-874A-6F11F8924806}"/>
                  </a:ext>
                </a:extLst>
              </p:cNvPr>
              <p:cNvCxnSpPr/>
              <p:nvPr/>
            </p:nvCxnSpPr>
            <p:spPr>
              <a:xfrm>
                <a:off x="1204139" y="3371851"/>
                <a:ext cx="1419161" cy="1605516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B89AA9BC-EB13-4811-954E-3893D1FCFCB9}"/>
                  </a:ext>
                </a:extLst>
              </p:cNvPr>
              <p:cNvCxnSpPr/>
              <p:nvPr/>
            </p:nvCxnSpPr>
            <p:spPr>
              <a:xfrm flipV="1">
                <a:off x="2729146" y="3417800"/>
                <a:ext cx="1748253" cy="1566970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A5BF27D9-0168-4A2D-88CB-6D5E50211C18}"/>
                  </a:ext>
                </a:extLst>
              </p:cNvPr>
              <p:cNvCxnSpPr/>
              <p:nvPr/>
            </p:nvCxnSpPr>
            <p:spPr>
              <a:xfrm flipV="1">
                <a:off x="6943795" y="3398131"/>
                <a:ext cx="1332359" cy="1351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F369B59D-77EB-40F9-A825-AA2D6B9A7E83}"/>
                  </a:ext>
                </a:extLst>
              </p:cNvPr>
              <p:cNvCxnSpPr/>
              <p:nvPr/>
            </p:nvCxnSpPr>
            <p:spPr>
              <a:xfrm flipV="1">
                <a:off x="4565085" y="3411641"/>
                <a:ext cx="2291024" cy="6159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Edge">
            <a:extLst>
              <a:ext uri="{FF2B5EF4-FFF2-40B4-BE49-F238E27FC236}">
                <a16:creationId xmlns:a16="http://schemas.microsoft.com/office/drawing/2014/main" id="{24339FD7-8863-477E-A876-A5067CB2619D}"/>
              </a:ext>
            </a:extLst>
          </p:cNvPr>
          <p:cNvGrpSpPr/>
          <p:nvPr/>
        </p:nvGrpSpPr>
        <p:grpSpPr>
          <a:xfrm>
            <a:off x="451035" y="4423037"/>
            <a:ext cx="2533869" cy="1169585"/>
            <a:chOff x="451035" y="4423037"/>
            <a:chExt cx="2533869" cy="116958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8BB893-08A4-4B4D-A38B-8AFEAF0630D2}"/>
                </a:ext>
              </a:extLst>
            </p:cNvPr>
            <p:cNvSpPr txBox="1"/>
            <p:nvPr/>
          </p:nvSpPr>
          <p:spPr>
            <a:xfrm>
              <a:off x="451035" y="4946291"/>
              <a:ext cx="24312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Every </a:t>
              </a:r>
              <a:r>
                <a:rPr lang="en-GB" dirty="0">
                  <a:solidFill>
                    <a:srgbClr val="C00000"/>
                  </a:solidFill>
                </a:rPr>
                <a:t>edge</a:t>
              </a:r>
              <a:r>
                <a:rPr lang="en-GB" dirty="0"/>
                <a:t> is a different scheduler </a:t>
              </a:r>
              <a:r>
                <a:rPr lang="en-GB" dirty="0">
                  <a:solidFill>
                    <a:srgbClr val="C00000"/>
                  </a:solidFill>
                </a:rPr>
                <a:t>decision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3EF37516-CDF6-4BC3-B4BE-32B18CEA1D8B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1666671" y="4423037"/>
              <a:ext cx="1318233" cy="52325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4" name="Node">
            <a:extLst>
              <a:ext uri="{FF2B5EF4-FFF2-40B4-BE49-F238E27FC236}">
                <a16:creationId xmlns:a16="http://schemas.microsoft.com/office/drawing/2014/main" id="{084CA376-2E66-4089-987C-B151CBEE715D}"/>
              </a:ext>
            </a:extLst>
          </p:cNvPr>
          <p:cNvGrpSpPr/>
          <p:nvPr/>
        </p:nvGrpSpPr>
        <p:grpSpPr>
          <a:xfrm>
            <a:off x="8418490" y="4235504"/>
            <a:ext cx="3527103" cy="646331"/>
            <a:chOff x="8418490" y="4235504"/>
            <a:chExt cx="3527103" cy="646331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A27C70D-BA3D-40E8-9FA9-E240EBD52044}"/>
                </a:ext>
              </a:extLst>
            </p:cNvPr>
            <p:cNvSpPr txBox="1"/>
            <p:nvPr/>
          </p:nvSpPr>
          <p:spPr>
            <a:xfrm>
              <a:off x="9507331" y="4235504"/>
              <a:ext cx="24382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Every </a:t>
              </a:r>
              <a:r>
                <a:rPr lang="en-GB" dirty="0">
                  <a:solidFill>
                    <a:srgbClr val="C00000"/>
                  </a:solidFill>
                </a:rPr>
                <a:t>node</a:t>
              </a:r>
              <a:r>
                <a:rPr lang="en-GB" dirty="0"/>
                <a:t> is a different </a:t>
              </a:r>
              <a:r>
                <a:rPr lang="en-GB" dirty="0">
                  <a:solidFill>
                    <a:srgbClr val="C00000"/>
                  </a:solidFill>
                </a:rPr>
                <a:t>system state</a:t>
              </a: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DE34B7EA-86B4-44A4-9B78-0ACAAD2F3D1E}"/>
                </a:ext>
              </a:extLst>
            </p:cNvPr>
            <p:cNvCxnSpPr>
              <a:cxnSpLocks/>
              <a:stCxn id="141" idx="1"/>
            </p:cNvCxnSpPr>
            <p:nvPr/>
          </p:nvCxnSpPr>
          <p:spPr>
            <a:xfrm flipH="1">
              <a:off x="8418490" y="4558670"/>
              <a:ext cx="1088841" cy="3067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06F71C9-7AE9-4B33-BB8F-BFD7F35A932C}"/>
              </a:ext>
            </a:extLst>
          </p:cNvPr>
          <p:cNvSpPr/>
          <p:nvPr/>
        </p:nvSpPr>
        <p:spPr>
          <a:xfrm>
            <a:off x="838199" y="1375039"/>
            <a:ext cx="1051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9057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9F55-E55A-40B6-8B24-8E2DF06F5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JLFP vs new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68D78-1293-4C85-B9CB-98DD2232D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Insert plot here comparing the two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C678-21C6-486E-8C86-A3132E22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0096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78C2-1ECD-4E15-B589-CA7F5A0F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F329-5939-49EA-BFFD-9998685EF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Gang scheduling is an interesting problem with a lot that can be done</a:t>
            </a:r>
          </a:p>
          <a:p>
            <a:r>
              <a:rPr lang="en-GB" dirty="0"/>
              <a:t>It is possible to define an analysis with SAG for gang</a:t>
            </a:r>
          </a:p>
          <a:p>
            <a:pPr lvl="1"/>
            <a:r>
              <a:rPr lang="en-GB" dirty="0"/>
              <a:t>The analysis is too pessimistic</a:t>
            </a:r>
          </a:p>
          <a:p>
            <a:pPr lvl="1"/>
            <a:r>
              <a:rPr lang="en-GB" dirty="0"/>
              <a:t>The issues have been identified, a fix is on the way</a:t>
            </a:r>
          </a:p>
          <a:p>
            <a:r>
              <a:rPr lang="en-GB" dirty="0"/>
              <a:t>Gang moldable properties have potential yet to be unlocked</a:t>
            </a:r>
            <a:endParaRPr lang="en-150"/>
          </a:p>
          <a:p>
            <a:r>
              <a:rPr lang="en-150"/>
              <a:t>Questions?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E9EBA-6E14-47B4-990F-23C3648C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33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32</a:t>
            </a:fld>
            <a:endParaRPr lang="en-GB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490858" y="2704943"/>
            <a:ext cx="2612571" cy="1448114"/>
            <a:chOff x="3731624" y="3909067"/>
            <a:chExt cx="2612571" cy="1448114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Scheduling tests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731625" y="4649295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Pessimist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Fast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1088570" y="2701984"/>
            <a:ext cx="2612574" cy="1448114"/>
            <a:chOff x="1088570" y="2701984"/>
            <a:chExt cx="2612574" cy="1448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088570" y="3442212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Exact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Slow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Simulations</a:t>
              </a: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63B945E-90AD-46C3-91C4-910B157C8B94}"/>
              </a:ext>
            </a:extLst>
          </p:cNvPr>
          <p:cNvSpPr/>
          <p:nvPr/>
        </p:nvSpPr>
        <p:spPr>
          <a:xfrm>
            <a:off x="4789714" y="2394373"/>
            <a:ext cx="2612571" cy="1356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Schedule Abstraction </a:t>
            </a:r>
          </a:p>
          <a:p>
            <a:pPr algn="ctr"/>
            <a:r>
              <a:rPr lang="en-GB" sz="2400" dirty="0"/>
              <a:t>Graph</a:t>
            </a:r>
            <a:r>
              <a:rPr lang="en-GB" baseline="30000" dirty="0"/>
              <a:t>[1]</a:t>
            </a:r>
            <a:endParaRPr lang="en-GB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6F93F7-221F-49B9-81C8-9851C8521F43}"/>
              </a:ext>
            </a:extLst>
          </p:cNvPr>
          <p:cNvSpPr/>
          <p:nvPr/>
        </p:nvSpPr>
        <p:spPr>
          <a:xfrm>
            <a:off x="4789714" y="3750153"/>
            <a:ext cx="2612571" cy="710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Accurate</a:t>
            </a:r>
          </a:p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Relatively fast</a:t>
            </a:r>
            <a:endParaRPr lang="en-150" sz="2000">
              <a:solidFill>
                <a:prstClr val="black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EE395EB-B6C0-4C7B-B9BE-B5C6F4CFFEF3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701144" y="3072098"/>
            <a:ext cx="1088570" cy="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283DC79-DC6B-4799-A8A9-4726618A149D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 flipV="1">
            <a:off x="7402285" y="3072428"/>
            <a:ext cx="1088573" cy="2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F3F51B5-14A1-455F-9DAD-6A6AA9C1C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80611"/>
            <a:ext cx="10515600" cy="1132170"/>
          </a:xfrm>
        </p:spPr>
        <p:txBody>
          <a:bodyPr/>
          <a:lstStyle/>
          <a:p>
            <a:r>
              <a:rPr lang="en-GB" dirty="0"/>
              <a:t>Explore space of possible schedules for a given job set</a:t>
            </a:r>
          </a:p>
          <a:p>
            <a:r>
              <a:rPr lang="en-GB" dirty="0"/>
              <a:t>Models scheduler decisions</a:t>
            </a:r>
          </a:p>
        </p:txBody>
      </p:sp>
    </p:spTree>
    <p:extLst>
      <p:ext uri="{BB962C8B-B14F-4D97-AF65-F5344CB8AC3E}">
        <p14:creationId xmlns:p14="http://schemas.microsoft.com/office/powerpoint/2010/main" val="6674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5" grpId="0"/>
      <p:bldP spid="16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3B98-7E35-4575-B975-84E74400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SAG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D9792-E136-4F4C-8A78-CEE9DBDC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33</a:t>
            </a:fld>
            <a:endParaRPr lang="en-GB" dirty="0"/>
          </a:p>
        </p:txBody>
      </p:sp>
      <p:pic>
        <p:nvPicPr>
          <p:cNvPr id="6" name="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E51158-6B95-4AED-A8FB-78B824DA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8" name="global_j1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8BDB1E-65CD-4047-B1C5-4763C9B72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2" name="global_j1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0E2EF-B714-43CE-A668-9E3EE5B39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0" name="global_j1_0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AC38DF-FC3A-49D5-8CDB-4865F8A61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2" name="global_j2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AF34F2-A4A6-4030-9811-7AAF06D5B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4" name="global_j2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BC2D9D-5766-44E8-BEA0-5852797EE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4" name="glboal_j2_02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EC44DFDE-9A03-41D9-BD0E-9DA176E3F8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6" name="global_j2_0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E16527-0862-4463-99CD-6E46B9B48E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8" name="global_j2_0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1DEEA7-7944-4C98-9CBE-DF17EA6F2A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2617"/>
            <a:ext cx="5039588" cy="13702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state_00">
            <a:extLst>
              <a:ext uri="{FF2B5EF4-FFF2-40B4-BE49-F238E27FC236}">
                <a16:creationId xmlns:a16="http://schemas.microsoft.com/office/drawing/2014/main" id="{ABAE46F2-E735-42CD-81D5-E4987AE840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1228"/>
            <a:ext cx="4138500" cy="1849784"/>
          </a:xfrm>
          <a:prstGeom prst="rect">
            <a:avLst/>
          </a:prstGeom>
        </p:spPr>
      </p:pic>
      <p:pic>
        <p:nvPicPr>
          <p:cNvPr id="23" name="state_01">
            <a:extLst>
              <a:ext uri="{FF2B5EF4-FFF2-40B4-BE49-F238E27FC236}">
                <a16:creationId xmlns:a16="http://schemas.microsoft.com/office/drawing/2014/main" id="{488BA744-3B60-4B0C-967D-01DE637131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499" cy="1839333"/>
          </a:xfrm>
          <a:prstGeom prst="rect">
            <a:avLst/>
          </a:prstGeom>
        </p:spPr>
      </p:pic>
      <p:pic>
        <p:nvPicPr>
          <p:cNvPr id="24" name="state_02">
            <a:extLst>
              <a:ext uri="{FF2B5EF4-FFF2-40B4-BE49-F238E27FC236}">
                <a16:creationId xmlns:a16="http://schemas.microsoft.com/office/drawing/2014/main" id="{50CBF8AA-79DD-4DFE-A2AC-0D6AD9787E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6" name="state_03" hidden="1">
            <a:extLst>
              <a:ext uri="{FF2B5EF4-FFF2-40B4-BE49-F238E27FC236}">
                <a16:creationId xmlns:a16="http://schemas.microsoft.com/office/drawing/2014/main" id="{53E03208-75B9-4639-B955-2DA3E21359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8" name="state_04">
            <a:extLst>
              <a:ext uri="{FF2B5EF4-FFF2-40B4-BE49-F238E27FC236}">
                <a16:creationId xmlns:a16="http://schemas.microsoft.com/office/drawing/2014/main" id="{50C37EBE-2EB0-4A84-8039-7855BC6148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35" name="state_05">
            <a:extLst>
              <a:ext uri="{FF2B5EF4-FFF2-40B4-BE49-F238E27FC236}">
                <a16:creationId xmlns:a16="http://schemas.microsoft.com/office/drawing/2014/main" id="{36462B6F-178C-492A-8F23-80801B5729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2" y="3916454"/>
            <a:ext cx="4138499" cy="1839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2611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DB1F53-03D2-4A79-83A6-FBA7EB201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method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3C632C-77B5-43FD-A018-3DC7CD0E5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Generate random task set</a:t>
            </a:r>
          </a:p>
          <a:p>
            <a:pPr lvl="1"/>
            <a:r>
              <a:rPr lang="en-GB" dirty="0"/>
              <a:t>Minimum and maximum number of cores fixed</a:t>
            </a:r>
          </a:p>
          <a:p>
            <a:pPr lvl="1"/>
            <a:r>
              <a:rPr lang="en-GB" dirty="0"/>
              <a:t>Total task cost is divided by number of cores</a:t>
            </a:r>
          </a:p>
          <a:p>
            <a:pPr lvl="1"/>
            <a:r>
              <a:rPr lang="en-GB" dirty="0"/>
              <a:t>10 segments per task</a:t>
            </a:r>
          </a:p>
          <a:p>
            <a:r>
              <a:rPr lang="en-GB" dirty="0"/>
              <a:t>Make sure that the task set can be executed non-pre-emptively with JLFP and no jitter or execution time variation</a:t>
            </a:r>
          </a:p>
          <a:p>
            <a:r>
              <a:rPr lang="en-GB" dirty="0"/>
              <a:t>Test task set with SAG</a:t>
            </a:r>
          </a:p>
          <a:p>
            <a:r>
              <a:rPr lang="en-GB" dirty="0"/>
              <a:t>Generate 100 task sets per data point for:</a:t>
            </a:r>
          </a:p>
          <a:p>
            <a:pPr lvl="1"/>
            <a:r>
              <a:rPr lang="en-GB" dirty="0"/>
              <a:t>Utilization 10% to 90%</a:t>
            </a:r>
          </a:p>
          <a:p>
            <a:pPr lvl="1"/>
            <a:r>
              <a:rPr lang="en-GB" dirty="0"/>
              <a:t>Moldability from 0 to 7</a:t>
            </a:r>
          </a:p>
          <a:p>
            <a:pPr lvl="1"/>
            <a:r>
              <a:rPr lang="en-GB" dirty="0"/>
              <a:t>Total cores = 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38D4AA-A13D-4EEA-AAD5-55A064B9E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0597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39D76-4023-4C95-98B7-E2D77ED9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these results?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641A2-2B15-44A5-AF4A-E764845AF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is pessimism in the SAG definition for:</a:t>
            </a:r>
          </a:p>
          <a:p>
            <a:pPr lvl="1"/>
            <a:r>
              <a:rPr lang="en-GB" dirty="0"/>
              <a:t>Precedence constraints</a:t>
            </a:r>
          </a:p>
          <a:p>
            <a:pPr lvl="1"/>
            <a:r>
              <a:rPr lang="en-GB" dirty="0"/>
              <a:t>Gang scheduling</a:t>
            </a:r>
          </a:p>
          <a:p>
            <a:r>
              <a:rPr lang="en-GB" dirty="0"/>
              <a:t>We can solve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36DFC-1AC2-4446-B344-C1AEAFEB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890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31203-3184-4727-A710-7B6616D9E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Difficulties related to SAG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3763F-2D79-4342-88AF-4CDE15DDC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We have to consider all scenarios. </a:t>
            </a:r>
          </a:p>
          <a:p>
            <a:r>
              <a:rPr lang="en-GB" noProof="0" dirty="0"/>
              <a:t>The scheduler has to decide:</a:t>
            </a:r>
          </a:p>
          <a:p>
            <a:pPr lvl="1"/>
            <a:r>
              <a:rPr lang="en-GB" noProof="0" dirty="0"/>
              <a:t>When to release a job</a:t>
            </a:r>
          </a:p>
          <a:p>
            <a:pPr lvl="1"/>
            <a:r>
              <a:rPr lang="en-GB" noProof="0" dirty="0"/>
              <a:t>How many cores to assign to this job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04C30-A3E3-4EB4-B4F2-6F34A7F68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570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55345-3F65-4BEB-A293-F5B8FA342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Parallel threads executed together as a “gang”</a:t>
            </a:r>
          </a:p>
          <a:p>
            <a:r>
              <a:rPr lang="en-GB" noProof="0" dirty="0"/>
              <a:t>Execution does not start until there are enough free cores</a:t>
            </a:r>
          </a:p>
          <a:p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What is gang?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</a:t>
            </a:fld>
            <a:endParaRPr lang="en-GB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5098147A-15A6-4AB5-B3B2-6D87BE3DA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44" y="3095410"/>
            <a:ext cx="4772334" cy="2374911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B44108-5ECD-4FBE-8B81-E61FDF3AB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22" y="3095409"/>
            <a:ext cx="4772334" cy="23749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247D8-7047-4682-A6C1-2406FA70AC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22" y="3095410"/>
            <a:ext cx="4772334" cy="23749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74D571-B840-451D-A328-142B933B91C7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90924-C427-4429-BD8A-144FF1FF793D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5BB062D-4693-4767-BF75-40E5D6FB4771}"/>
              </a:ext>
            </a:extLst>
          </p:cNvPr>
          <p:cNvCxnSpPr/>
          <p:nvPr/>
        </p:nvCxnSpPr>
        <p:spPr>
          <a:xfrm>
            <a:off x="5029200" y="4249271"/>
            <a:ext cx="13088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14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445" y="3201791"/>
            <a:ext cx="4772332" cy="2225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138865"/>
            <a:ext cx="4772334" cy="228800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A156A8-7E1A-46AB-B3D8-76B5DA14592F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F1E9B9-EB0B-4B36-A5AA-93FB543E26E4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B4A39A-8F7C-42A7-A738-F859652F4095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447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  <a:p>
            <a:r>
              <a:rPr lang="en-GB" noProof="0" dirty="0"/>
              <a:t>Avoids overhead when loading initial data</a:t>
            </a:r>
          </a:p>
          <a:p>
            <a:r>
              <a:rPr lang="en-GB" noProof="0" dirty="0"/>
              <a:t>Shows its full potential when executed non-preemptively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6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4247" y="3267705"/>
            <a:ext cx="4168728" cy="2460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5814" y="3267259"/>
            <a:ext cx="4170242" cy="24617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9B5F2-3716-4FB8-9086-F548511AB9F4}"/>
              </a:ext>
            </a:extLst>
          </p:cNvPr>
          <p:cNvSpPr txBox="1"/>
          <p:nvPr/>
        </p:nvSpPr>
        <p:spPr>
          <a:xfrm>
            <a:off x="1622612" y="580007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E68DB-9904-4F07-811B-BB582E7DEAA7}"/>
              </a:ext>
            </a:extLst>
          </p:cNvPr>
          <p:cNvSpPr txBox="1"/>
          <p:nvPr/>
        </p:nvSpPr>
        <p:spPr>
          <a:xfrm>
            <a:off x="7395882" y="580007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932893-4BFE-4DAF-B9E8-2CEA00998AC4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4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noProof="0" dirty="0"/>
              <a:t>Rigid</a:t>
            </a:r>
            <a:r>
              <a:rPr lang="en-GB" noProof="0" dirty="0"/>
              <a:t>: number of cores set by programmer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7</a:t>
            </a:fld>
            <a:endParaRPr lang="en-GB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D2414D-FCA4-430E-A634-7605D63A9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6170" cy="257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3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noProof="0" dirty="0"/>
              <a:t>Rigid</a:t>
            </a:r>
            <a:r>
              <a:rPr lang="en-GB" noProof="0" dirty="0"/>
              <a:t>: number of cores set by programmer</a:t>
            </a:r>
          </a:p>
          <a:p>
            <a:r>
              <a:rPr lang="en-GB" b="1" noProof="0" dirty="0"/>
              <a:t>Moldable</a:t>
            </a:r>
            <a:r>
              <a:rPr lang="en-GB" noProof="0" dirty="0"/>
              <a:t>: number of cores assigned during scheduling</a:t>
            </a:r>
            <a:endParaRPr lang="en-GB" b="1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8</a:t>
            </a:fld>
            <a:endParaRPr lang="en-GB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1244A1-FCE1-4545-9885-7BE4FD4BA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6170" cy="2573831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B01846-EFE4-42A9-B902-28F61CA76A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7" y="3429000"/>
            <a:ext cx="6966168" cy="2573831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E5518715-9E1F-4E3C-8307-FAA6378481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1686" cy="25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30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noProof="0" dirty="0"/>
              <a:t>Rigid</a:t>
            </a:r>
            <a:r>
              <a:rPr lang="en-GB" noProof="0" dirty="0"/>
              <a:t>: number of cores set by programmer</a:t>
            </a:r>
          </a:p>
          <a:p>
            <a:r>
              <a:rPr lang="en-GB" b="1" noProof="0" dirty="0"/>
              <a:t>Moldable</a:t>
            </a:r>
            <a:r>
              <a:rPr lang="en-GB" noProof="0" dirty="0"/>
              <a:t>: number of cores assigned during scheduling</a:t>
            </a:r>
          </a:p>
          <a:p>
            <a:r>
              <a:rPr lang="en-GB" b="1" noProof="0" dirty="0"/>
              <a:t>Malleable</a:t>
            </a:r>
            <a:r>
              <a:rPr lang="en-GB" noProof="0" dirty="0"/>
              <a:t>: number of cores can change during runtime</a:t>
            </a:r>
            <a:endParaRPr lang="en-GB" b="1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9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B01846-EFE4-42A9-B902-28F61CA76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917" y="3429000"/>
            <a:ext cx="6966168" cy="257383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1E4F40-FF53-47A7-BB50-C800D4DA7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7" y="3429000"/>
            <a:ext cx="6966168" cy="257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7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animClr clrSpc="rgb" dir="cw">
                                      <p:cBhvr>
                                        <p:cTn id="7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set>
                                      <p:cBhvr>
                                        <p:cTn id="8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animClr clrSpc="rgb" dir="cw">
                                      <p:cBhvr>
                                        <p:cTn id="12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set>
                                      <p:cBhvr>
                                        <p:cTn id="13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Delft color wheel">
      <a:dk1>
        <a:sysClr val="windowText" lastClr="000000"/>
      </a:dk1>
      <a:lt1>
        <a:srgbClr val="FFFFFF"/>
      </a:lt1>
      <a:dk2>
        <a:srgbClr val="44546A"/>
      </a:dk2>
      <a:lt2>
        <a:srgbClr val="F2F2F2"/>
      </a:lt2>
      <a:accent1>
        <a:srgbClr val="42BDDD"/>
      </a:accent1>
      <a:accent2>
        <a:srgbClr val="D69C0B"/>
      </a:accent2>
      <a:accent3>
        <a:srgbClr val="D6320B"/>
      </a:accent3>
      <a:accent4>
        <a:srgbClr val="1A4A57"/>
      </a:accent4>
      <a:accent5>
        <a:srgbClr val="8A660E"/>
      </a:accent5>
      <a:accent6>
        <a:srgbClr val="8A260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2146</Words>
  <Application>Microsoft Office PowerPoint</Application>
  <PresentationFormat>Widescreen</PresentationFormat>
  <Paragraphs>664</Paragraphs>
  <Slides>36</Slides>
  <Notes>23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Office Theme</vt:lpstr>
      <vt:lpstr>Office Theme</vt:lpstr>
      <vt:lpstr>Scheduling Analysis of Limited-Preemptive Moldable Gang Tasks</vt:lpstr>
      <vt:lpstr>Scheduling analysis state of the art </vt:lpstr>
      <vt:lpstr>Schedule abstraction graph</vt:lpstr>
      <vt:lpstr>What is gang?</vt:lpstr>
      <vt:lpstr>Why gang?</vt:lpstr>
      <vt:lpstr>Why gang?</vt:lpstr>
      <vt:lpstr>Types of gang</vt:lpstr>
      <vt:lpstr>Types of gang</vt:lpstr>
      <vt:lpstr>Types of gang</vt:lpstr>
      <vt:lpstr>Previous work</vt:lpstr>
      <vt:lpstr>Summarizing</vt:lpstr>
      <vt:lpstr>Summarizing</vt:lpstr>
      <vt:lpstr>Our work</vt:lpstr>
      <vt:lpstr>Project goals</vt:lpstr>
      <vt:lpstr>SAG for gang tasks</vt:lpstr>
      <vt:lpstr>Adaptation of JLFP scheduler for gang tasks</vt:lpstr>
      <vt:lpstr>SAG analysis changes for gang</vt:lpstr>
      <vt:lpstr>SAG evaluation</vt:lpstr>
      <vt:lpstr>Primary results</vt:lpstr>
      <vt:lpstr>Issues identified</vt:lpstr>
      <vt:lpstr>Pessimism in precedence constraints</vt:lpstr>
      <vt:lpstr>Pessimism in precedence constraints</vt:lpstr>
      <vt:lpstr>Pessimism in cores released</vt:lpstr>
      <vt:lpstr>Pessimism in cores released</vt:lpstr>
      <vt:lpstr>Pessimism in cores released</vt:lpstr>
      <vt:lpstr>New scheduler</vt:lpstr>
      <vt:lpstr>New Scheduler</vt:lpstr>
      <vt:lpstr>New Scheduler</vt:lpstr>
      <vt:lpstr>Testing new scheduler </vt:lpstr>
      <vt:lpstr>Results JLFP vs new scheduler</vt:lpstr>
      <vt:lpstr>Conclusions</vt:lpstr>
      <vt:lpstr>Scheduling Analysis </vt:lpstr>
      <vt:lpstr>How does SAG work?</vt:lpstr>
      <vt:lpstr>Results method</vt:lpstr>
      <vt:lpstr>Why these results?</vt:lpstr>
      <vt:lpstr>Difficulties related to SAG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Analysis of Limited-Preemptive Moldable Gang Tasks</dc:title>
  <dc:creator>Joan Marcè Igual</dc:creator>
  <cp:lastModifiedBy>Joan Marcè Igual</cp:lastModifiedBy>
  <cp:revision>40</cp:revision>
  <dcterms:created xsi:type="dcterms:W3CDTF">2020-05-19T11:12:13Z</dcterms:created>
  <dcterms:modified xsi:type="dcterms:W3CDTF">2020-05-20T11:21:20Z</dcterms:modified>
</cp:coreProperties>
</file>